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20" r:id="rId2"/>
    <p:sldId id="296" r:id="rId3"/>
    <p:sldId id="317" r:id="rId4"/>
    <p:sldId id="298" r:id="rId5"/>
    <p:sldId id="299" r:id="rId6"/>
    <p:sldId id="301" r:id="rId7"/>
    <p:sldId id="302" r:id="rId8"/>
    <p:sldId id="352" r:id="rId9"/>
    <p:sldId id="350" r:id="rId10"/>
    <p:sldId id="308" r:id="rId11"/>
    <p:sldId id="353" r:id="rId12"/>
    <p:sldId id="313" r:id="rId13"/>
    <p:sldId id="354" r:id="rId14"/>
    <p:sldId id="315" r:id="rId15"/>
    <p:sldId id="319" r:id="rId16"/>
  </p:sldIdLst>
  <p:sldSz cx="10693400" cy="7556500"/>
  <p:notesSz cx="10693400" cy="75565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003399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3" autoAdjust="0"/>
    <p:restoredTop sz="92548" autoAdjust="0"/>
  </p:normalViewPr>
  <p:slideViewPr>
    <p:cSldViewPr>
      <p:cViewPr varScale="1">
        <p:scale>
          <a:sx n="73" d="100"/>
          <a:sy n="73" d="100"/>
        </p:scale>
        <p:origin x="1176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Work\DX\Data\Presentations\&#36807;&#24448;&#25991;&#20214;\&#38598;&#22242;&#38144;&#21806;&#25968;&#25454;(&#23457;&#26680;&#29256;)2018010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>
                <a:alpha val="73000"/>
              </a:srgbClr>
            </a:solidFill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12"/>
            <c:invertIfNegative val="0"/>
            <c:bubble3D val="0"/>
            <c:spPr>
              <a:solidFill>
                <a:schemeClr val="accent3">
                  <a:lumMod val="75000"/>
                  <a:alpha val="73000"/>
                </a:schemeClr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DB2-4DBB-B66C-1232307B7989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数据表!$B$12:$N$12</c:f>
              <c:strCach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2018E</c:v>
                </c:pt>
              </c:strCache>
            </c:strRef>
          </c:cat>
          <c:val>
            <c:numRef>
              <c:f>数据表!$B$13:$N$13</c:f>
              <c:numCache>
                <c:formatCode>0.00_ </c:formatCode>
                <c:ptCount val="13"/>
                <c:pt idx="0">
                  <c:v>0.24</c:v>
                </c:pt>
                <c:pt idx="1">
                  <c:v>0.8</c:v>
                </c:pt>
                <c:pt idx="2">
                  <c:v>1.23</c:v>
                </c:pt>
                <c:pt idx="3">
                  <c:v>0.89</c:v>
                </c:pt>
                <c:pt idx="4">
                  <c:v>3.9</c:v>
                </c:pt>
                <c:pt idx="5">
                  <c:v>17.29</c:v>
                </c:pt>
                <c:pt idx="6">
                  <c:v>21.15</c:v>
                </c:pt>
                <c:pt idx="7">
                  <c:v>14.97</c:v>
                </c:pt>
                <c:pt idx="8">
                  <c:v>19</c:v>
                </c:pt>
                <c:pt idx="9">
                  <c:v>15.7</c:v>
                </c:pt>
                <c:pt idx="10">
                  <c:v>20.991433070866119</c:v>
                </c:pt>
                <c:pt idx="11">
                  <c:v>30.062635658914729</c:v>
                </c:pt>
                <c:pt idx="12">
                  <c:v>31.565767441860469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B2-4DBB-B66C-1232307B79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axId val="-959276832"/>
        <c:axId val="-958600240"/>
      </c:barChart>
      <c:catAx>
        <c:axId val="-959276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958600240"/>
        <c:crosses val="autoZero"/>
        <c:auto val="1"/>
        <c:lblAlgn val="ctr"/>
        <c:lblOffset val="100"/>
        <c:noMultiLvlLbl val="0"/>
      </c:catAx>
      <c:valAx>
        <c:axId val="-958600240"/>
        <c:scaling>
          <c:orientation val="minMax"/>
        </c:scaling>
        <c:delete val="0"/>
        <c:axPos val="l"/>
        <c:majorGridlines/>
        <c:numFmt formatCode="0.00_ " sourceLinked="1"/>
        <c:majorTickMark val="out"/>
        <c:minorTickMark val="none"/>
        <c:tickLblPos val="nextTo"/>
        <c:crossAx val="-959276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39B290-A67F-431E-965A-D29E461E76C1}" type="doc">
      <dgm:prSet loTypeId="urn:microsoft.com/office/officeart/2005/8/layout/vList5" loCatId="list" qsTypeId="urn:microsoft.com/office/officeart/2005/8/quickstyle/simple1#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FFA3DCDC-3946-4069-B60C-9A5A0755135F}">
      <dgm:prSet phldrT="[Text]"/>
      <dgm:spPr>
        <a:solidFill>
          <a:schemeClr val="tx2">
            <a:lumMod val="50000"/>
            <a:alpha val="90000"/>
          </a:schemeClr>
        </a:solidFill>
      </dgm:spPr>
      <dgm:t>
        <a:bodyPr/>
        <a:lstStyle/>
        <a:p>
          <a:pPr algn="l"/>
          <a:r>
            <a:rPr lang="zh-CN" altLang="en-US" b="1" dirty="0"/>
            <a:t>全工序</a:t>
          </a:r>
          <a:br>
            <a:rPr lang="en-US" altLang="zh-CN" b="1" dirty="0"/>
          </a:br>
          <a:r>
            <a:rPr lang="zh-CN" altLang="en-US" b="1" dirty="0"/>
            <a:t>自主生产</a:t>
          </a:r>
          <a:endParaRPr lang="en-US" b="1" dirty="0"/>
        </a:p>
      </dgm:t>
    </dgm:pt>
    <dgm:pt modelId="{9C22204A-7201-46A8-9927-00C8C302CF6C}" type="parTrans" cxnId="{35B051B8-751B-4AEF-BC84-3AA09A7ECB30}">
      <dgm:prSet/>
      <dgm:spPr/>
      <dgm:t>
        <a:bodyPr/>
        <a:lstStyle/>
        <a:p>
          <a:pPr algn="l"/>
          <a:endParaRPr lang="en-US"/>
        </a:p>
      </dgm:t>
    </dgm:pt>
    <dgm:pt modelId="{FD1D627F-B85B-43EC-97EF-6E0346ADF142}" type="sibTrans" cxnId="{35B051B8-751B-4AEF-BC84-3AA09A7ECB30}">
      <dgm:prSet/>
      <dgm:spPr/>
      <dgm:t>
        <a:bodyPr/>
        <a:lstStyle/>
        <a:p>
          <a:pPr algn="l"/>
          <a:endParaRPr lang="en-US"/>
        </a:p>
      </dgm:t>
    </dgm:pt>
    <dgm:pt modelId="{2D736BC0-6294-4EF2-A0BA-42D524FC58E7}">
      <dgm:prSet phldrT="[Text]" custT="1"/>
      <dgm:spPr/>
      <dgm:t>
        <a:bodyPr/>
        <a:lstStyle/>
        <a:p>
          <a:pPr marL="228600" indent="-228600" algn="just">
            <a:spcAft>
              <a:spcPts val="0"/>
            </a:spcAft>
          </a:pPr>
          <a:r>
            <a:rPr lang="zh-CN" altLang="en-US" sz="1400" dirty="0"/>
            <a:t>全工序自主生产：从原材料到成品，全部生产工序在东星集团内部完成，可更好的控制产品质量。</a:t>
          </a:r>
          <a:endParaRPr lang="en-US" sz="1400" dirty="0"/>
        </a:p>
      </dgm:t>
    </dgm:pt>
    <dgm:pt modelId="{86498B09-457A-49E9-89C2-0CBA55AF486F}" type="parTrans" cxnId="{5E396A9F-66EE-4F1D-A131-0EEEDE2932EF}">
      <dgm:prSet/>
      <dgm:spPr/>
      <dgm:t>
        <a:bodyPr/>
        <a:lstStyle/>
        <a:p>
          <a:pPr algn="l"/>
          <a:endParaRPr lang="en-US"/>
        </a:p>
      </dgm:t>
    </dgm:pt>
    <dgm:pt modelId="{7D5B8419-101F-453C-8758-7CC6889455E4}" type="sibTrans" cxnId="{5E396A9F-66EE-4F1D-A131-0EEEDE2932EF}">
      <dgm:prSet/>
      <dgm:spPr/>
      <dgm:t>
        <a:bodyPr/>
        <a:lstStyle/>
        <a:p>
          <a:pPr algn="l"/>
          <a:endParaRPr lang="en-US"/>
        </a:p>
      </dgm:t>
    </dgm:pt>
    <dgm:pt modelId="{387765E8-0812-4723-8DF8-0A214D956FA9}">
      <dgm:prSet phldrT="[Text]"/>
      <dgm:spPr>
        <a:solidFill>
          <a:schemeClr val="tx2">
            <a:lumMod val="50000"/>
            <a:alpha val="70000"/>
          </a:schemeClr>
        </a:soli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zh-CN" altLang="en-US" dirty="0"/>
            <a:t>专业的热处理</a:t>
          </a:r>
          <a:endParaRPr lang="en-US" dirty="0"/>
        </a:p>
      </dgm:t>
    </dgm:pt>
    <dgm:pt modelId="{60CB8616-7108-4448-BA11-FFCAD19758AF}" type="parTrans" cxnId="{7A99C744-F7F9-4C38-8502-2F00F4A26423}">
      <dgm:prSet/>
      <dgm:spPr/>
      <dgm:t>
        <a:bodyPr/>
        <a:lstStyle/>
        <a:p>
          <a:pPr algn="l"/>
          <a:endParaRPr lang="en-US"/>
        </a:p>
      </dgm:t>
    </dgm:pt>
    <dgm:pt modelId="{2155713A-3B5A-4351-B2A5-A5806BED1A52}" type="sibTrans" cxnId="{7A99C744-F7F9-4C38-8502-2F00F4A26423}">
      <dgm:prSet/>
      <dgm:spPr/>
      <dgm:t>
        <a:bodyPr/>
        <a:lstStyle/>
        <a:p>
          <a:pPr algn="l"/>
          <a:endParaRPr lang="en-US"/>
        </a:p>
      </dgm:t>
    </dgm:pt>
    <dgm:pt modelId="{3873257F-74A4-43B1-AAF8-44FC21EAD3D0}">
      <dgm:prSet phldrT="[Text]"/>
      <dgm:spPr>
        <a:solidFill>
          <a:schemeClr val="tx2">
            <a:lumMod val="50000"/>
            <a:alpha val="60000"/>
          </a:schemeClr>
        </a:solidFill>
      </dgm:spPr>
      <dgm:t>
        <a:bodyPr/>
        <a:lstStyle/>
        <a:p>
          <a:pPr algn="l"/>
          <a:r>
            <a:rPr lang="zh-CN" altLang="en-US" b="1" dirty="0"/>
            <a:t>环境友好的</a:t>
          </a:r>
          <a:br>
            <a:rPr lang="en-US" altLang="zh-CN" b="1" dirty="0"/>
          </a:br>
          <a:r>
            <a:rPr lang="zh-CN" altLang="en-US" b="1" dirty="0"/>
            <a:t>表面处理技术</a:t>
          </a:r>
          <a:endParaRPr lang="en-US" b="1" dirty="0"/>
        </a:p>
      </dgm:t>
    </dgm:pt>
    <dgm:pt modelId="{563EC74F-3DCD-4C0D-9EEE-72E16795065E}" type="parTrans" cxnId="{DEA40B22-C716-41BE-BCAB-2AF51AB4553A}">
      <dgm:prSet/>
      <dgm:spPr/>
      <dgm:t>
        <a:bodyPr/>
        <a:lstStyle/>
        <a:p>
          <a:pPr algn="l"/>
          <a:endParaRPr lang="en-US"/>
        </a:p>
      </dgm:t>
    </dgm:pt>
    <dgm:pt modelId="{4860E3A4-BE90-4BB7-8ACD-6A84864A9758}" type="sibTrans" cxnId="{DEA40B22-C716-41BE-BCAB-2AF51AB4553A}">
      <dgm:prSet/>
      <dgm:spPr/>
      <dgm:t>
        <a:bodyPr/>
        <a:lstStyle/>
        <a:p>
          <a:pPr algn="l"/>
          <a:endParaRPr lang="en-US"/>
        </a:p>
      </dgm:t>
    </dgm:pt>
    <dgm:pt modelId="{96E7C2F0-862A-4925-A4B9-748BD6709754}">
      <dgm:prSet phldrT="[Text]" custT="1"/>
      <dgm:spPr/>
      <dgm:t>
        <a:bodyPr/>
        <a:lstStyle/>
        <a:p>
          <a:pPr marL="173038" indent="-173038" algn="l">
            <a:spcAft>
              <a:spcPts val="0"/>
            </a:spcAft>
          </a:pPr>
          <a:r>
            <a:rPr lang="zh-CN" altLang="en-US" sz="1400" dirty="0"/>
            <a:t>提供多种表面处理方案，同时更为注重环境责任。</a:t>
          </a:r>
          <a:endParaRPr lang="en-US" sz="1400" dirty="0"/>
        </a:p>
      </dgm:t>
    </dgm:pt>
    <dgm:pt modelId="{93370A33-8569-4EC1-BDB6-CD7E3B7C3D7A}" type="parTrans" cxnId="{5C883AA4-C24C-4193-8C13-349BB4389486}">
      <dgm:prSet/>
      <dgm:spPr/>
      <dgm:t>
        <a:bodyPr/>
        <a:lstStyle/>
        <a:p>
          <a:pPr algn="l"/>
          <a:endParaRPr lang="en-US"/>
        </a:p>
      </dgm:t>
    </dgm:pt>
    <dgm:pt modelId="{7997B7F5-4862-43A9-9D9C-3C5FA8F12A6A}" type="sibTrans" cxnId="{5C883AA4-C24C-4193-8C13-349BB4389486}">
      <dgm:prSet/>
      <dgm:spPr/>
      <dgm:t>
        <a:bodyPr/>
        <a:lstStyle/>
        <a:p>
          <a:pPr algn="l"/>
          <a:endParaRPr lang="en-US"/>
        </a:p>
      </dgm:t>
    </dgm:pt>
    <dgm:pt modelId="{898A731D-167B-44A7-995C-256C87E21E41}">
      <dgm:prSet phldrT="[Text]" custT="1"/>
      <dgm:spPr/>
      <dgm:t>
        <a:bodyPr/>
        <a:lstStyle/>
        <a:p>
          <a:pPr marL="173038" indent="-173038" algn="l">
            <a:spcAft>
              <a:spcPts val="0"/>
            </a:spcAft>
          </a:pPr>
          <a:r>
            <a:rPr lang="zh-CN" altLang="en-US" sz="1400" noProof="0" dirty="0"/>
            <a:t>借助专业的热处理设备，提供高品质的热处理解决方案。</a:t>
          </a:r>
          <a:endParaRPr lang="en-IE" sz="1400" noProof="0" dirty="0"/>
        </a:p>
      </dgm:t>
    </dgm:pt>
    <dgm:pt modelId="{D6DCDDE2-3E16-4290-9FFA-837C964432CB}" type="sibTrans" cxnId="{496A6A4A-74E5-401A-BC11-B7F2E7A81ECB}">
      <dgm:prSet/>
      <dgm:spPr/>
      <dgm:t>
        <a:bodyPr/>
        <a:lstStyle/>
        <a:p>
          <a:pPr algn="l"/>
          <a:endParaRPr lang="en-US"/>
        </a:p>
      </dgm:t>
    </dgm:pt>
    <dgm:pt modelId="{66D54C00-A189-4421-9918-8D7DE98F3B92}" type="parTrans" cxnId="{496A6A4A-74E5-401A-BC11-B7F2E7A81ECB}">
      <dgm:prSet/>
      <dgm:spPr/>
      <dgm:t>
        <a:bodyPr/>
        <a:lstStyle/>
        <a:p>
          <a:pPr algn="l"/>
          <a:endParaRPr lang="en-US"/>
        </a:p>
      </dgm:t>
    </dgm:pt>
    <dgm:pt modelId="{F1E017BA-9669-43CB-AA80-F4F6E6B83BE1}" type="pres">
      <dgm:prSet presAssocID="{0B39B290-A67F-431E-965A-D29E461E76C1}" presName="Name0" presStyleCnt="0">
        <dgm:presLayoutVars>
          <dgm:dir/>
          <dgm:animLvl val="lvl"/>
          <dgm:resizeHandles val="exact"/>
        </dgm:presLayoutVars>
      </dgm:prSet>
      <dgm:spPr/>
    </dgm:pt>
    <dgm:pt modelId="{41797C33-FD35-4085-B65C-1B875C5C7D1D}" type="pres">
      <dgm:prSet presAssocID="{FFA3DCDC-3946-4069-B60C-9A5A0755135F}" presName="linNode" presStyleCnt="0"/>
      <dgm:spPr/>
    </dgm:pt>
    <dgm:pt modelId="{37F5A30D-E581-4649-A3A2-64F7516D0BB4}" type="pres">
      <dgm:prSet presAssocID="{FFA3DCDC-3946-4069-B60C-9A5A0755135F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235D7C13-F455-483C-A50B-1F55D7B1AF43}" type="pres">
      <dgm:prSet presAssocID="{FFA3DCDC-3946-4069-B60C-9A5A0755135F}" presName="descendantText" presStyleLbl="alignAccFollowNode1" presStyleIdx="0" presStyleCnt="3">
        <dgm:presLayoutVars>
          <dgm:bulletEnabled val="1"/>
        </dgm:presLayoutVars>
      </dgm:prSet>
      <dgm:spPr/>
    </dgm:pt>
    <dgm:pt modelId="{451EB655-9611-46EA-A12E-91E277EF077F}" type="pres">
      <dgm:prSet presAssocID="{FD1D627F-B85B-43EC-97EF-6E0346ADF142}" presName="sp" presStyleCnt="0"/>
      <dgm:spPr/>
    </dgm:pt>
    <dgm:pt modelId="{CC961C18-5D88-4D70-B2F2-A9E04204C516}" type="pres">
      <dgm:prSet presAssocID="{387765E8-0812-4723-8DF8-0A214D956FA9}" presName="linNode" presStyleCnt="0"/>
      <dgm:spPr/>
    </dgm:pt>
    <dgm:pt modelId="{04757E0A-BDCD-495E-9B25-2BAF43F826AC}" type="pres">
      <dgm:prSet presAssocID="{387765E8-0812-4723-8DF8-0A214D956FA9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8FB51AED-122C-411E-BDF0-9D172852EF42}" type="pres">
      <dgm:prSet presAssocID="{387765E8-0812-4723-8DF8-0A214D956FA9}" presName="descendantText" presStyleLbl="alignAccFollowNode1" presStyleIdx="1" presStyleCnt="3">
        <dgm:presLayoutVars>
          <dgm:bulletEnabled val="1"/>
        </dgm:presLayoutVars>
      </dgm:prSet>
      <dgm:spPr/>
    </dgm:pt>
    <dgm:pt modelId="{4556FAF5-5FFC-4374-A3A9-CBEB4266C697}" type="pres">
      <dgm:prSet presAssocID="{2155713A-3B5A-4351-B2A5-A5806BED1A52}" presName="sp" presStyleCnt="0"/>
      <dgm:spPr/>
    </dgm:pt>
    <dgm:pt modelId="{D9F7833C-6F6A-4AD6-B1FD-81EC7BDCB568}" type="pres">
      <dgm:prSet presAssocID="{3873257F-74A4-43B1-AAF8-44FC21EAD3D0}" presName="linNode" presStyleCnt="0"/>
      <dgm:spPr/>
    </dgm:pt>
    <dgm:pt modelId="{FDAD7FE5-F428-4C1D-9EDA-79003C5864E6}" type="pres">
      <dgm:prSet presAssocID="{3873257F-74A4-43B1-AAF8-44FC21EAD3D0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B1A11C1F-9E6D-4E1B-9A7A-A0BC73336C93}" type="pres">
      <dgm:prSet presAssocID="{3873257F-74A4-43B1-AAF8-44FC21EAD3D0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52F1C00E-F62D-494E-8BD2-6C963F5E461B}" type="presOf" srcId="{0B39B290-A67F-431E-965A-D29E461E76C1}" destId="{F1E017BA-9669-43CB-AA80-F4F6E6B83BE1}" srcOrd="0" destOrd="0" presId="urn:microsoft.com/office/officeart/2005/8/layout/vList5"/>
    <dgm:cxn modelId="{DEA40B22-C716-41BE-BCAB-2AF51AB4553A}" srcId="{0B39B290-A67F-431E-965A-D29E461E76C1}" destId="{3873257F-74A4-43B1-AAF8-44FC21EAD3D0}" srcOrd="2" destOrd="0" parTransId="{563EC74F-3DCD-4C0D-9EEE-72E16795065E}" sibTransId="{4860E3A4-BE90-4BB7-8ACD-6A84864A9758}"/>
    <dgm:cxn modelId="{09854B39-85AE-439F-8CBF-160E4C3CD0F8}" type="presOf" srcId="{2D736BC0-6294-4EF2-A0BA-42D524FC58E7}" destId="{235D7C13-F455-483C-A50B-1F55D7B1AF43}" srcOrd="0" destOrd="0" presId="urn:microsoft.com/office/officeart/2005/8/layout/vList5"/>
    <dgm:cxn modelId="{7A99C744-F7F9-4C38-8502-2F00F4A26423}" srcId="{0B39B290-A67F-431E-965A-D29E461E76C1}" destId="{387765E8-0812-4723-8DF8-0A214D956FA9}" srcOrd="1" destOrd="0" parTransId="{60CB8616-7108-4448-BA11-FFCAD19758AF}" sibTransId="{2155713A-3B5A-4351-B2A5-A5806BED1A52}"/>
    <dgm:cxn modelId="{496A6A4A-74E5-401A-BC11-B7F2E7A81ECB}" srcId="{387765E8-0812-4723-8DF8-0A214D956FA9}" destId="{898A731D-167B-44A7-995C-256C87E21E41}" srcOrd="0" destOrd="0" parTransId="{66D54C00-A189-4421-9918-8D7DE98F3B92}" sibTransId="{D6DCDDE2-3E16-4290-9FFA-837C964432CB}"/>
    <dgm:cxn modelId="{A40D7072-3DDF-4C98-B43F-A79CC36D9531}" type="presOf" srcId="{3873257F-74A4-43B1-AAF8-44FC21EAD3D0}" destId="{FDAD7FE5-F428-4C1D-9EDA-79003C5864E6}" srcOrd="0" destOrd="0" presId="urn:microsoft.com/office/officeart/2005/8/layout/vList5"/>
    <dgm:cxn modelId="{5E396A9F-66EE-4F1D-A131-0EEEDE2932EF}" srcId="{FFA3DCDC-3946-4069-B60C-9A5A0755135F}" destId="{2D736BC0-6294-4EF2-A0BA-42D524FC58E7}" srcOrd="0" destOrd="0" parTransId="{86498B09-457A-49E9-89C2-0CBA55AF486F}" sibTransId="{7D5B8419-101F-453C-8758-7CC6889455E4}"/>
    <dgm:cxn modelId="{5C883AA4-C24C-4193-8C13-349BB4389486}" srcId="{3873257F-74A4-43B1-AAF8-44FC21EAD3D0}" destId="{96E7C2F0-862A-4925-A4B9-748BD6709754}" srcOrd="0" destOrd="0" parTransId="{93370A33-8569-4EC1-BDB6-CD7E3B7C3D7A}" sibTransId="{7997B7F5-4862-43A9-9D9C-3C5FA8F12A6A}"/>
    <dgm:cxn modelId="{35B051B8-751B-4AEF-BC84-3AA09A7ECB30}" srcId="{0B39B290-A67F-431E-965A-D29E461E76C1}" destId="{FFA3DCDC-3946-4069-B60C-9A5A0755135F}" srcOrd="0" destOrd="0" parTransId="{9C22204A-7201-46A8-9927-00C8C302CF6C}" sibTransId="{FD1D627F-B85B-43EC-97EF-6E0346ADF142}"/>
    <dgm:cxn modelId="{5F6498BC-5AA8-46EA-9DE6-75E19E86FF16}" type="presOf" srcId="{96E7C2F0-862A-4925-A4B9-748BD6709754}" destId="{B1A11C1F-9E6D-4E1B-9A7A-A0BC73336C93}" srcOrd="0" destOrd="0" presId="urn:microsoft.com/office/officeart/2005/8/layout/vList5"/>
    <dgm:cxn modelId="{15A19ADB-9AE5-4137-BEBA-5EFE93FE9C5B}" type="presOf" srcId="{FFA3DCDC-3946-4069-B60C-9A5A0755135F}" destId="{37F5A30D-E581-4649-A3A2-64F7516D0BB4}" srcOrd="0" destOrd="0" presId="urn:microsoft.com/office/officeart/2005/8/layout/vList5"/>
    <dgm:cxn modelId="{FA7713DC-F4EC-437A-9396-AB5E9395E868}" type="presOf" srcId="{387765E8-0812-4723-8DF8-0A214D956FA9}" destId="{04757E0A-BDCD-495E-9B25-2BAF43F826AC}" srcOrd="0" destOrd="0" presId="urn:microsoft.com/office/officeart/2005/8/layout/vList5"/>
    <dgm:cxn modelId="{4D95ACE9-7A35-4534-8DFA-657797D48ACC}" type="presOf" srcId="{898A731D-167B-44A7-995C-256C87E21E41}" destId="{8FB51AED-122C-411E-BDF0-9D172852EF42}" srcOrd="0" destOrd="0" presId="urn:microsoft.com/office/officeart/2005/8/layout/vList5"/>
    <dgm:cxn modelId="{0CC86B95-9985-45CA-BA1C-43BDF21DF475}" type="presParOf" srcId="{F1E017BA-9669-43CB-AA80-F4F6E6B83BE1}" destId="{41797C33-FD35-4085-B65C-1B875C5C7D1D}" srcOrd="0" destOrd="0" presId="urn:microsoft.com/office/officeart/2005/8/layout/vList5"/>
    <dgm:cxn modelId="{6031AA4B-DFF6-4B0B-935C-DB118AEC152A}" type="presParOf" srcId="{41797C33-FD35-4085-B65C-1B875C5C7D1D}" destId="{37F5A30D-E581-4649-A3A2-64F7516D0BB4}" srcOrd="0" destOrd="0" presId="urn:microsoft.com/office/officeart/2005/8/layout/vList5"/>
    <dgm:cxn modelId="{D0BC7E36-F79F-418C-9977-ED05F0D2320C}" type="presParOf" srcId="{41797C33-FD35-4085-B65C-1B875C5C7D1D}" destId="{235D7C13-F455-483C-A50B-1F55D7B1AF43}" srcOrd="1" destOrd="0" presId="urn:microsoft.com/office/officeart/2005/8/layout/vList5"/>
    <dgm:cxn modelId="{DB7BD2F0-FAD2-4007-AE21-93CFF055CF5F}" type="presParOf" srcId="{F1E017BA-9669-43CB-AA80-F4F6E6B83BE1}" destId="{451EB655-9611-46EA-A12E-91E277EF077F}" srcOrd="1" destOrd="0" presId="urn:microsoft.com/office/officeart/2005/8/layout/vList5"/>
    <dgm:cxn modelId="{AA318253-43EA-4568-936C-788780688366}" type="presParOf" srcId="{F1E017BA-9669-43CB-AA80-F4F6E6B83BE1}" destId="{CC961C18-5D88-4D70-B2F2-A9E04204C516}" srcOrd="2" destOrd="0" presId="urn:microsoft.com/office/officeart/2005/8/layout/vList5"/>
    <dgm:cxn modelId="{60ADBD15-0CE3-45D7-9BFB-43ABACF56B80}" type="presParOf" srcId="{CC961C18-5D88-4D70-B2F2-A9E04204C516}" destId="{04757E0A-BDCD-495E-9B25-2BAF43F826AC}" srcOrd="0" destOrd="0" presId="urn:microsoft.com/office/officeart/2005/8/layout/vList5"/>
    <dgm:cxn modelId="{4D306468-57BC-41AF-B175-F4EA5D8DFED9}" type="presParOf" srcId="{CC961C18-5D88-4D70-B2F2-A9E04204C516}" destId="{8FB51AED-122C-411E-BDF0-9D172852EF42}" srcOrd="1" destOrd="0" presId="urn:microsoft.com/office/officeart/2005/8/layout/vList5"/>
    <dgm:cxn modelId="{1CBECB73-6E04-47ED-8755-0D555097871F}" type="presParOf" srcId="{F1E017BA-9669-43CB-AA80-F4F6E6B83BE1}" destId="{4556FAF5-5FFC-4374-A3A9-CBEB4266C697}" srcOrd="3" destOrd="0" presId="urn:microsoft.com/office/officeart/2005/8/layout/vList5"/>
    <dgm:cxn modelId="{6A6CBEC0-7623-4DD9-B045-A272CA83F44D}" type="presParOf" srcId="{F1E017BA-9669-43CB-AA80-F4F6E6B83BE1}" destId="{D9F7833C-6F6A-4AD6-B1FD-81EC7BDCB568}" srcOrd="4" destOrd="0" presId="urn:microsoft.com/office/officeart/2005/8/layout/vList5"/>
    <dgm:cxn modelId="{355A326C-8028-4E48-B6A2-42E56DFCB688}" type="presParOf" srcId="{D9F7833C-6F6A-4AD6-B1FD-81EC7BDCB568}" destId="{FDAD7FE5-F428-4C1D-9EDA-79003C5864E6}" srcOrd="0" destOrd="0" presId="urn:microsoft.com/office/officeart/2005/8/layout/vList5"/>
    <dgm:cxn modelId="{E6E6B367-61C7-497D-B728-E0405F370A88}" type="presParOf" srcId="{D9F7833C-6F6A-4AD6-B1FD-81EC7BDCB568}" destId="{B1A11C1F-9E6D-4E1B-9A7A-A0BC73336C9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D7C13-F455-483C-A50B-1F55D7B1AF43}">
      <dsp:nvSpPr>
        <dsp:cNvPr id="0" name=""/>
        <dsp:cNvSpPr/>
      </dsp:nvSpPr>
      <dsp:spPr>
        <a:xfrm rot="5400000">
          <a:off x="5269984" y="-2079951"/>
          <a:ext cx="1021556" cy="544071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CN" altLang="en-US" sz="1400" kern="1200" dirty="0"/>
            <a:t>全工序自主生产：从原材料到成品，全部生产工序在东星集团内部完成，可更好的控制产品质量。</a:t>
          </a:r>
          <a:endParaRPr lang="en-US" sz="1400" kern="1200" dirty="0"/>
        </a:p>
      </dsp:txBody>
      <dsp:txXfrm rot="-5400000">
        <a:off x="3060403" y="179498"/>
        <a:ext cx="5390850" cy="921820"/>
      </dsp:txXfrm>
    </dsp:sp>
    <dsp:sp modelId="{37F5A30D-E581-4649-A3A2-64F7516D0BB4}">
      <dsp:nvSpPr>
        <dsp:cNvPr id="0" name=""/>
        <dsp:cNvSpPr/>
      </dsp:nvSpPr>
      <dsp:spPr>
        <a:xfrm>
          <a:off x="0" y="1934"/>
          <a:ext cx="3060403" cy="1276945"/>
        </a:xfrm>
        <a:prstGeom prst="roundRect">
          <a:avLst/>
        </a:prstGeom>
        <a:solidFill>
          <a:schemeClr val="tx2">
            <a:lumMod val="5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400" b="1" kern="1200" dirty="0"/>
            <a:t>全工序</a:t>
          </a:r>
          <a:br>
            <a:rPr lang="en-US" altLang="zh-CN" sz="3400" b="1" kern="1200" dirty="0"/>
          </a:br>
          <a:r>
            <a:rPr lang="zh-CN" altLang="en-US" sz="3400" b="1" kern="1200" dirty="0"/>
            <a:t>自主生产</a:t>
          </a:r>
          <a:endParaRPr lang="en-US" sz="3400" b="1" kern="1200" dirty="0"/>
        </a:p>
      </dsp:txBody>
      <dsp:txXfrm>
        <a:off x="62335" y="64269"/>
        <a:ext cx="2935733" cy="1152275"/>
      </dsp:txXfrm>
    </dsp:sp>
    <dsp:sp modelId="{8FB51AED-122C-411E-BDF0-9D172852EF42}">
      <dsp:nvSpPr>
        <dsp:cNvPr id="0" name=""/>
        <dsp:cNvSpPr/>
      </dsp:nvSpPr>
      <dsp:spPr>
        <a:xfrm rot="5400000">
          <a:off x="5269984" y="-739159"/>
          <a:ext cx="1021556" cy="544071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3038" lvl="1" indent="-173038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CN" altLang="en-US" sz="1400" kern="1200" noProof="0" dirty="0"/>
            <a:t>借助专业的热处理设备，提供高品质的热处理解决方案。</a:t>
          </a:r>
          <a:endParaRPr lang="en-IE" sz="1400" kern="1200" noProof="0" dirty="0"/>
        </a:p>
      </dsp:txBody>
      <dsp:txXfrm rot="-5400000">
        <a:off x="3060403" y="1520290"/>
        <a:ext cx="5390850" cy="921820"/>
      </dsp:txXfrm>
    </dsp:sp>
    <dsp:sp modelId="{04757E0A-BDCD-495E-9B25-2BAF43F826AC}">
      <dsp:nvSpPr>
        <dsp:cNvPr id="0" name=""/>
        <dsp:cNvSpPr/>
      </dsp:nvSpPr>
      <dsp:spPr>
        <a:xfrm>
          <a:off x="0" y="1342727"/>
          <a:ext cx="3060403" cy="1276945"/>
        </a:xfrm>
        <a:prstGeom prst="roundRect">
          <a:avLst/>
        </a:prstGeom>
        <a:solidFill>
          <a:schemeClr val="tx2">
            <a:lumMod val="50000"/>
            <a:alpha val="7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l" defTabSz="1511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3400" kern="1200" dirty="0"/>
            <a:t>专业的热处理</a:t>
          </a:r>
          <a:endParaRPr lang="en-US" sz="3400" kern="1200" dirty="0"/>
        </a:p>
      </dsp:txBody>
      <dsp:txXfrm>
        <a:off x="62335" y="1405062"/>
        <a:ext cx="2935733" cy="1152275"/>
      </dsp:txXfrm>
    </dsp:sp>
    <dsp:sp modelId="{B1A11C1F-9E6D-4E1B-9A7A-A0BC73336C93}">
      <dsp:nvSpPr>
        <dsp:cNvPr id="0" name=""/>
        <dsp:cNvSpPr/>
      </dsp:nvSpPr>
      <dsp:spPr>
        <a:xfrm rot="5400000">
          <a:off x="5269984" y="601633"/>
          <a:ext cx="1021556" cy="544071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3038" lvl="1" indent="-173038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CN" altLang="en-US" sz="1400" kern="1200" dirty="0"/>
            <a:t>提供多种表面处理方案，同时更为注重环境责任。</a:t>
          </a:r>
          <a:endParaRPr lang="en-US" sz="1400" kern="1200" dirty="0"/>
        </a:p>
      </dsp:txBody>
      <dsp:txXfrm rot="-5400000">
        <a:off x="3060403" y="2861082"/>
        <a:ext cx="5390850" cy="921820"/>
      </dsp:txXfrm>
    </dsp:sp>
    <dsp:sp modelId="{FDAD7FE5-F428-4C1D-9EDA-79003C5864E6}">
      <dsp:nvSpPr>
        <dsp:cNvPr id="0" name=""/>
        <dsp:cNvSpPr/>
      </dsp:nvSpPr>
      <dsp:spPr>
        <a:xfrm>
          <a:off x="0" y="2683519"/>
          <a:ext cx="3060403" cy="1276945"/>
        </a:xfrm>
        <a:prstGeom prst="roundRect">
          <a:avLst/>
        </a:prstGeom>
        <a:solidFill>
          <a:schemeClr val="tx2">
            <a:lumMod val="50000"/>
            <a:alpha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400" b="1" kern="1200" dirty="0"/>
            <a:t>环境友好的</a:t>
          </a:r>
          <a:br>
            <a:rPr lang="en-US" altLang="zh-CN" sz="3400" b="1" kern="1200" dirty="0"/>
          </a:br>
          <a:r>
            <a:rPr lang="zh-CN" altLang="en-US" sz="3400" b="1" kern="1200" dirty="0"/>
            <a:t>表面处理技术</a:t>
          </a:r>
          <a:endParaRPr lang="en-US" sz="3400" b="1" kern="1200" dirty="0"/>
        </a:p>
      </dsp:txBody>
      <dsp:txXfrm>
        <a:off x="62335" y="2745854"/>
        <a:ext cx="2935733" cy="11522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6AB36-08AF-44BB-8D9B-0BA3B42955DB}" type="datetimeFigureOut">
              <a:rPr lang="zh-CN" altLang="en-US" smtClean="0"/>
              <a:t>2018/9/20 Thursday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0025" cy="2833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069975" y="3589338"/>
            <a:ext cx="8553450" cy="3400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717708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057900" y="717708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C4725-4DCB-4356-9659-F8BDD4FE6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529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C4725-4DCB-4356-9659-F8BDD4FE6C2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89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47416" y="3106388"/>
            <a:ext cx="4798567" cy="824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0000C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79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7" cy="3778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83842" y="626887"/>
            <a:ext cx="8125714" cy="286384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99819" y="1274652"/>
            <a:ext cx="8493760" cy="167322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7" cy="3778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83842" y="626887"/>
            <a:ext cx="8125714" cy="286384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083043" y="2237922"/>
            <a:ext cx="2569845" cy="3957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hlink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7" cy="3778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9/20/2018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83842" y="626887"/>
            <a:ext cx="8125714" cy="286384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7" cy="3778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9/20/2018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7" cy="3778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9/20/2018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/>
          </p:cNvSpPr>
          <p:nvPr>
            <p:ph type="dt" sz="half" idx="10"/>
          </p:nvPr>
        </p:nvSpPr>
        <p:spPr>
          <a:xfrm>
            <a:off x="534670" y="6881313"/>
            <a:ext cx="2495127" cy="524757"/>
          </a:xfrm>
          <a:prstGeom prst="rect">
            <a:avLst/>
          </a:prstGeom>
        </p:spPr>
        <p:txBody>
          <a:bodyPr vert="horz" wrap="square" lIns="104278" tIns="52139" rIns="104278" bIns="52139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宋体" charset="-122"/>
                <a:cs typeface="+mn-cs"/>
              </a:defRPr>
            </a:lvl1pPr>
          </a:lstStyle>
          <a:p>
            <a:pPr>
              <a:defRPr/>
            </a:pPr>
            <a:fld id="{547FD037-BDF6-4543-A827-8F4C57BA6226}" type="datetime1">
              <a:rPr lang="en-US" altLang="zh-CN"/>
              <a:pPr>
                <a:defRPr/>
              </a:pPr>
              <a:t>9/20/2018</a:t>
            </a:fld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3579" y="6881313"/>
            <a:ext cx="3386243" cy="524757"/>
          </a:xfrm>
          <a:prstGeom prst="rect">
            <a:avLst/>
          </a:prstGeom>
        </p:spPr>
        <p:txBody>
          <a:bodyPr vert="horz" wrap="square" lIns="104278" tIns="52139" rIns="104278" bIns="52139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宋体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21"/>
          <p:cNvSpPr>
            <a:spLocks noGrp="1"/>
          </p:cNvSpPr>
          <p:nvPr>
            <p:ph type="sldNum" sz="quarter" idx="12"/>
          </p:nvPr>
        </p:nvSpPr>
        <p:spPr>
          <a:xfrm>
            <a:off x="7663603" y="6881313"/>
            <a:ext cx="2495127" cy="524757"/>
          </a:xfrm>
          <a:prstGeom prst="rect">
            <a:avLst/>
          </a:prstGeom>
        </p:spPr>
        <p:txBody>
          <a:bodyPr vert="horz" wrap="square" lIns="104278" tIns="52139" rIns="104278" bIns="52139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宋体" charset="-122"/>
                <a:cs typeface="+mn-cs"/>
              </a:defRPr>
            </a:lvl1pPr>
          </a:lstStyle>
          <a:p>
            <a:pPr>
              <a:defRPr/>
            </a:pPr>
            <a:fld id="{56CB7F6D-87A9-4292-8BCD-E3F4CDD6764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4897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534670" y="302611"/>
            <a:ext cx="9624060" cy="6447514"/>
          </a:xfrm>
          <a:prstGeom prst="rect">
            <a:avLst/>
          </a:prstGeom>
        </p:spPr>
        <p:txBody>
          <a:bodyPr lIns="104278" tIns="52139" rIns="104278" bIns="5213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34670" y="6881313"/>
            <a:ext cx="2495127" cy="524757"/>
          </a:xfrm>
          <a:prstGeom prst="rect">
            <a:avLst/>
          </a:prstGeom>
        </p:spPr>
        <p:txBody>
          <a:bodyPr lIns="104278" tIns="52139" rIns="104278" bIns="52139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3579" y="6881313"/>
            <a:ext cx="3386243" cy="524757"/>
          </a:xfrm>
          <a:prstGeom prst="rect">
            <a:avLst/>
          </a:prstGeom>
        </p:spPr>
        <p:txBody>
          <a:bodyPr lIns="104278" tIns="52139" rIns="104278" bIns="52139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3603" y="6881313"/>
            <a:ext cx="2495127" cy="524757"/>
          </a:xfrm>
          <a:prstGeom prst="rect">
            <a:avLst/>
          </a:prstGeom>
        </p:spPr>
        <p:txBody>
          <a:bodyPr lIns="104278" tIns="52139" rIns="104278" bIns="52139"/>
          <a:lstStyle>
            <a:lvl1pPr>
              <a:defRPr/>
            </a:lvl1pPr>
          </a:lstStyle>
          <a:p>
            <a:pPr>
              <a:defRPr/>
            </a:pPr>
            <a:fld id="{74D9A08A-0C05-4CF7-BC46-E6B314961612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68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7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1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43188" y="500063"/>
            <a:ext cx="33940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D:\0_THIERRY_20121106\500_Divers\IMAGES\car\Transportatin &amp; Energy 001.png"/>
          <p:cNvPicPr>
            <a:picLocks noChangeAspect="1" noChangeArrowheads="1"/>
          </p:cNvPicPr>
          <p:nvPr userDrawn="1"/>
        </p:nvPicPr>
        <p:blipFill>
          <a:blip r:embed="rId10" cstate="print">
            <a:lum bright="90000" contrast="-94000"/>
          </a:blip>
          <a:srcRect b="32838"/>
          <a:stretch>
            <a:fillRect/>
          </a:stretch>
        </p:blipFill>
        <p:spPr bwMode="auto">
          <a:xfrm>
            <a:off x="0" y="0"/>
            <a:ext cx="10693400" cy="45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5"/>
          <p:cNvSpPr>
            <a:spLocks noChangeArrowheads="1"/>
          </p:cNvSpPr>
          <p:nvPr userDrawn="1"/>
        </p:nvSpPr>
        <p:spPr bwMode="auto">
          <a:xfrm>
            <a:off x="0" y="239713"/>
            <a:ext cx="10693400" cy="45719"/>
          </a:xfrm>
          <a:prstGeom prst="rect">
            <a:avLst/>
          </a:prstGeom>
          <a:gradFill rotWithShape="1">
            <a:gsLst>
              <a:gs pos="0">
                <a:srgbClr val="809CFF"/>
              </a:gs>
              <a:gs pos="32001">
                <a:srgbClr val="809CFF"/>
              </a:gs>
              <a:gs pos="50000">
                <a:srgbClr val="B3C1FF"/>
              </a:gs>
              <a:gs pos="100000">
                <a:srgbClr val="DAE1FF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>
              <a:buFontTx/>
              <a:buAutoNum type="arabicPeriod"/>
              <a:defRPr/>
            </a:pPr>
            <a:endParaRPr lang="zh-CN" altLang="en-US" sz="1400" b="1"/>
          </a:p>
        </p:txBody>
      </p:sp>
      <p:sp>
        <p:nvSpPr>
          <p:cNvPr id="11" name="Rectangle 12"/>
          <p:cNvSpPr>
            <a:spLocks noChangeArrowheads="1"/>
          </p:cNvSpPr>
          <p:nvPr userDrawn="1"/>
        </p:nvSpPr>
        <p:spPr bwMode="auto">
          <a:xfrm>
            <a:off x="0" y="7369175"/>
            <a:ext cx="9144000" cy="36512"/>
          </a:xfrm>
          <a:prstGeom prst="rect">
            <a:avLst/>
          </a:prstGeom>
          <a:gradFill rotWithShape="1">
            <a:gsLst>
              <a:gs pos="0">
                <a:srgbClr val="809CFF"/>
              </a:gs>
              <a:gs pos="32001">
                <a:srgbClr val="809CFF"/>
              </a:gs>
              <a:gs pos="50000">
                <a:srgbClr val="B3C1FF"/>
              </a:gs>
              <a:gs pos="100000">
                <a:srgbClr val="DAE1FF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>
              <a:buFontTx/>
              <a:buAutoNum type="arabicPeriod"/>
              <a:defRPr/>
            </a:pPr>
            <a:endParaRPr lang="zh-CN" altLang="en-US" sz="1400" b="1"/>
          </a:p>
        </p:txBody>
      </p:sp>
      <p:sp>
        <p:nvSpPr>
          <p:cNvPr id="12" name="TextBox 21"/>
          <p:cNvSpPr txBox="1">
            <a:spLocks noChangeArrowheads="1"/>
          </p:cNvSpPr>
          <p:nvPr userDrawn="1"/>
        </p:nvSpPr>
        <p:spPr bwMode="auto">
          <a:xfrm>
            <a:off x="599875" y="7265987"/>
            <a:ext cx="2492990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1000" dirty="0">
                <a:latin typeface="Calibri" pitchFamily="34" charset="0"/>
                <a:cs typeface="+mn-cs"/>
              </a:rPr>
              <a:t>© 2018 Dongxing Group - All rights reserved</a:t>
            </a:r>
            <a:endParaRPr lang="zh-CN" altLang="en-US" sz="1000" dirty="0">
              <a:latin typeface="Calibri" pitchFamily="34" charset="0"/>
              <a:cs typeface="+mn-cs"/>
            </a:endParaRPr>
          </a:p>
        </p:txBody>
      </p:sp>
      <p:pic>
        <p:nvPicPr>
          <p:cNvPr id="13" name="Picture 23"/>
          <p:cNvPicPr>
            <a:picLocks noChangeAspect="1" noChangeArrowheads="1"/>
          </p:cNvPicPr>
          <p:nvPr userDrawn="1"/>
        </p:nvPicPr>
        <p:blipFill>
          <a:blip r:embed="rId11" cstate="print"/>
          <a:srcRect l="4358" r="3616"/>
          <a:stretch>
            <a:fillRect/>
          </a:stretch>
        </p:blipFill>
        <p:spPr bwMode="auto">
          <a:xfrm>
            <a:off x="9315450" y="7016750"/>
            <a:ext cx="13779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D:\1 _ Photo_copie 20130709\factory\wind power.png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37375" y="7016750"/>
            <a:ext cx="7683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http://www.dongxing-group.com.cn/en/service/common/upload/2012/12/14109TO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97888" y="7016750"/>
            <a:ext cx="8128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 descr="Medium Excavators"/>
          <p:cNvPicPr>
            <a:picLocks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34288" y="7016750"/>
            <a:ext cx="8636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2"/>
          <p:cNvPicPr>
            <a:picLocks noChangeAspect="1" noChangeArrowheads="1"/>
          </p:cNvPicPr>
          <p:nvPr userDrawn="1"/>
        </p:nvPicPr>
        <p:blipFill>
          <a:blip r:embed="rId15" cstate="print"/>
          <a:srcRect l="7755" r="6955"/>
          <a:stretch>
            <a:fillRect/>
          </a:stretch>
        </p:blipFill>
        <p:spPr bwMode="auto">
          <a:xfrm>
            <a:off x="6626225" y="7016750"/>
            <a:ext cx="4079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9" descr="http://www.lavoiturehybride.com/wp-content/uploads/2014/02/Toyota-Prius.jpg"/>
          <p:cNvPicPr>
            <a:picLocks noChangeAspect="1" noChangeArrowheads="1"/>
          </p:cNvPicPr>
          <p:nvPr userDrawn="1"/>
        </p:nvPicPr>
        <p:blipFill>
          <a:blip r:embed="rId16" cstate="print"/>
          <a:srcRect l="1913" t="10260" r="6532" b="12788"/>
          <a:stretch>
            <a:fillRect/>
          </a:stretch>
        </p:blipFill>
        <p:spPr bwMode="auto">
          <a:xfrm>
            <a:off x="5768975" y="7016750"/>
            <a:ext cx="8572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jpe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0"/>
            <a:ext cx="10693400" cy="75565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200"/>
          </a:p>
          <a:p>
            <a:endParaRPr lang="zh-CN" altLang="en-US" sz="1200"/>
          </a:p>
          <a:p>
            <a:r>
              <a:rPr lang="en-US" altLang="zh-CN" sz="1200"/>
              <a:t> </a:t>
            </a:r>
            <a:endParaRPr lang="zh-CN" altLang="en-US" sz="1200" b="1"/>
          </a:p>
        </p:txBody>
      </p:sp>
      <p:sp>
        <p:nvSpPr>
          <p:cNvPr id="5" name="标题 6"/>
          <p:cNvSpPr txBox="1">
            <a:spLocks/>
          </p:cNvSpPr>
          <p:nvPr/>
        </p:nvSpPr>
        <p:spPr bwMode="auto">
          <a:xfrm>
            <a:off x="1155700" y="3092450"/>
            <a:ext cx="8458200" cy="1219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zh-CN" altLang="en-US" sz="4000" kern="0" dirty="0">
                <a:solidFill>
                  <a:schemeClr val="bg1"/>
                </a:solidFill>
                <a:latin typeface="Microsoft JhengHei UI Light" pitchFamily="34" charset="-128"/>
                <a:ea typeface="Microsoft JhengHei UI Light" pitchFamily="34" charset="-128"/>
                <a:cs typeface="Microsoft JhengHei UI Light" pitchFamily="34" charset="-128"/>
              </a:rPr>
              <a:t>烟台东星集团 制造一部</a:t>
            </a:r>
            <a:endParaRPr lang="en-IE" altLang="fr-FR" sz="4000" kern="0" dirty="0">
              <a:solidFill>
                <a:schemeClr val="bg1"/>
              </a:solidFill>
              <a:latin typeface="Microsoft JhengHei UI Light" pitchFamily="34" charset="-128"/>
              <a:ea typeface="Microsoft JhengHei UI Light" pitchFamily="34" charset="-128"/>
              <a:cs typeface="Microsoft JhengHei UI Light" pitchFamily="34" charset="-128"/>
            </a:endParaRPr>
          </a:p>
        </p:txBody>
      </p:sp>
      <p:pic>
        <p:nvPicPr>
          <p:cNvPr id="7" name="Picture 17" descr="D:\1 _ Photo_copie 20130709\factory\wind pow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7300" y="6440500"/>
            <a:ext cx="1587502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2146300" y="230188"/>
            <a:ext cx="8382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/>
                </a:solidFill>
                <a:latin typeface="Century Gothic" pitchFamily="34" charset="0"/>
              </a:rPr>
              <a:t>Yantai </a:t>
            </a:r>
            <a:r>
              <a:rPr lang="en-IE" altLang="fr-FR" sz="2400" dirty="0">
                <a:solidFill>
                  <a:schemeClr val="bg1"/>
                </a:solidFill>
                <a:latin typeface="Century Gothic" pitchFamily="34" charset="0"/>
              </a:rPr>
              <a:t>DongXing No.1</a:t>
            </a:r>
          </a:p>
          <a:p>
            <a:pPr algn="r"/>
            <a:r>
              <a:rPr lang="en-IE" altLang="fr-FR" sz="2400" dirty="0">
                <a:solidFill>
                  <a:schemeClr val="bg1"/>
                </a:solidFill>
                <a:latin typeface="Century Gothic" pitchFamily="34" charset="0"/>
              </a:rPr>
              <a:t>Manufacturing Dept.</a:t>
            </a:r>
          </a:p>
          <a:p>
            <a:pPr algn="r"/>
            <a:r>
              <a:rPr lang="zh-CN" altLang="en-US" sz="2000" dirty="0">
                <a:solidFill>
                  <a:schemeClr val="bg1"/>
                </a:solidFill>
                <a:latin typeface="Trebuchet MS" pitchFamily="34" charset="0"/>
              </a:rPr>
              <a:t>烟台东星集团制造一部</a:t>
            </a:r>
            <a:endParaRPr lang="fr-FR" altLang="zh-CN" sz="16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0" name="Picture 4" descr="http://www.dongxing-group.com.cn/en/service/common/upload/2012/12/14109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2189" y="6437210"/>
            <a:ext cx="1609311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9" descr="Medium Excavators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1300" y="6440500"/>
            <a:ext cx="1676400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2"/>
          <p:cNvPicPr>
            <a:picLocks noChangeAspect="1" noChangeArrowheads="1"/>
          </p:cNvPicPr>
          <p:nvPr/>
        </p:nvPicPr>
        <p:blipFill>
          <a:blip r:embed="rId5" cstate="print"/>
          <a:srcRect l="7755" r="6955"/>
          <a:stretch>
            <a:fillRect/>
          </a:stretch>
        </p:blipFill>
        <p:spPr bwMode="auto">
          <a:xfrm>
            <a:off x="0" y="6440500"/>
            <a:ext cx="846329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9" descr="http://www.lavoiturehybride.com/wp-content/uploads/2014/02/Toyota-Prius.jpg"/>
          <p:cNvPicPr>
            <a:picLocks noChangeAspect="1" noChangeArrowheads="1"/>
          </p:cNvPicPr>
          <p:nvPr/>
        </p:nvPicPr>
        <p:blipFill>
          <a:blip r:embed="rId6" cstate="print"/>
          <a:srcRect l="3931" t="10260" r="6532" b="12788"/>
          <a:stretch>
            <a:fillRect/>
          </a:stretch>
        </p:blipFill>
        <p:spPr bwMode="auto">
          <a:xfrm>
            <a:off x="850900" y="6440500"/>
            <a:ext cx="1729969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ject 9"/>
          <p:cNvSpPr/>
          <p:nvPr/>
        </p:nvSpPr>
        <p:spPr>
          <a:xfrm>
            <a:off x="9461500" y="6426410"/>
            <a:ext cx="1231900" cy="1126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2" r="17120" b="41176"/>
          <a:stretch/>
        </p:blipFill>
        <p:spPr>
          <a:xfrm>
            <a:off x="378148" y="273050"/>
            <a:ext cx="1526037" cy="1015663"/>
          </a:xfrm>
          <a:prstGeom prst="rect">
            <a:avLst/>
          </a:prstGeom>
        </p:spPr>
      </p:pic>
      <p:pic>
        <p:nvPicPr>
          <p:cNvPr id="17" name="Picture 2" descr="http://image.big5.made-in-china.com/2f0j01dvpaurJIbWzC/%E9%94%80%E8%BD%B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/>
          <a:stretch/>
        </p:blipFill>
        <p:spPr bwMode="auto">
          <a:xfrm>
            <a:off x="5727700" y="6440500"/>
            <a:ext cx="2124489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78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53"/>
          <p:cNvSpPr>
            <a:spLocks noChangeArrowheads="1"/>
          </p:cNvSpPr>
          <p:nvPr/>
        </p:nvSpPr>
        <p:spPr bwMode="auto">
          <a:xfrm>
            <a:off x="3174826" y="4068036"/>
            <a:ext cx="5829474" cy="61396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91043" indent="-391043" eaLnBrk="0" hangingPunct="0">
              <a:spcBef>
                <a:spcPct val="50000"/>
              </a:spcBef>
            </a:pPr>
            <a:r>
              <a:rPr lang="zh-CN" altLang="en-US" sz="1900" dirty="0">
                <a:solidFill>
                  <a:schemeClr val="bg1"/>
                </a:solidFill>
                <a:latin typeface="Century Gothic" pitchFamily="34" charset="0"/>
              </a:rPr>
              <a:t>授权使用</a:t>
            </a:r>
            <a:endParaRPr lang="en-CA" altLang="zh-CN" sz="19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54" y="4138559"/>
            <a:ext cx="613488" cy="458436"/>
          </a:xfrm>
          <a:prstGeom prst="rect">
            <a:avLst/>
          </a:prstGeom>
        </p:spPr>
      </p:pic>
      <p:sp>
        <p:nvSpPr>
          <p:cNvPr id="20" name="Rounded Rectangle 53"/>
          <p:cNvSpPr>
            <a:spLocks noChangeArrowheads="1"/>
          </p:cNvSpPr>
          <p:nvPr/>
        </p:nvSpPr>
        <p:spPr bwMode="auto">
          <a:xfrm>
            <a:off x="3174826" y="1797050"/>
            <a:ext cx="5829474" cy="61396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104278" tIns="52139" rIns="104278" bIns="52139" anchor="ctr"/>
          <a:lstStyle/>
          <a:p>
            <a:pPr marL="391043" indent="-391043" eaLnBrk="0" hangingPunct="0">
              <a:spcBef>
                <a:spcPct val="50000"/>
              </a:spcBef>
            </a:pPr>
            <a:r>
              <a:rPr lang="en-US" altLang="zh-CN" sz="1900" dirty="0">
                <a:solidFill>
                  <a:schemeClr val="bg1"/>
                </a:solidFill>
                <a:latin typeface="Century Gothic" pitchFamily="34" charset="0"/>
              </a:rPr>
              <a:t>ISO9001 </a:t>
            </a:r>
            <a:endParaRPr lang="en-CA" altLang="zh-CN" sz="19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2" name="Rounded Rectangle 53"/>
          <p:cNvSpPr>
            <a:spLocks noChangeArrowheads="1"/>
          </p:cNvSpPr>
          <p:nvPr/>
        </p:nvSpPr>
        <p:spPr bwMode="auto">
          <a:xfrm>
            <a:off x="3161629" y="3306036"/>
            <a:ext cx="5829474" cy="61396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104278" tIns="52139" rIns="104278" bIns="52139" anchor="ctr"/>
          <a:lstStyle/>
          <a:p>
            <a:pPr marL="391043" indent="-391043" eaLnBrk="0" hangingPunct="0">
              <a:spcBef>
                <a:spcPct val="50000"/>
              </a:spcBef>
            </a:pPr>
            <a:r>
              <a:rPr lang="en-US" altLang="zh-CN" sz="1900" dirty="0">
                <a:solidFill>
                  <a:schemeClr val="bg1"/>
                </a:solidFill>
                <a:latin typeface="Century Gothic" pitchFamily="34" charset="0"/>
              </a:rPr>
              <a:t>ISO14001 </a:t>
            </a:r>
            <a:endParaRPr lang="en-CA" altLang="zh-CN" sz="19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4" name="Rounded Rectangle 53"/>
          <p:cNvSpPr>
            <a:spLocks noChangeArrowheads="1"/>
          </p:cNvSpPr>
          <p:nvPr/>
        </p:nvSpPr>
        <p:spPr bwMode="auto">
          <a:xfrm>
            <a:off x="3161629" y="2548401"/>
            <a:ext cx="5829474" cy="61396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104278" tIns="52139" rIns="104278" bIns="52139" anchor="ctr"/>
          <a:lstStyle/>
          <a:p>
            <a:pPr marL="391043" indent="-391043" eaLnBrk="0" hangingPunct="0">
              <a:spcBef>
                <a:spcPct val="50000"/>
              </a:spcBef>
            </a:pPr>
            <a:r>
              <a:rPr lang="en-US" altLang="zh-CN" sz="1900" dirty="0">
                <a:solidFill>
                  <a:schemeClr val="bg1"/>
                </a:solidFill>
                <a:latin typeface="Century Gothic" pitchFamily="34" charset="0"/>
              </a:rPr>
              <a:t>TS16949 </a:t>
            </a:r>
            <a:endParaRPr lang="en-CA" altLang="zh-CN" sz="19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Rounded Rectangle 35"/>
          <p:cNvSpPr>
            <a:spLocks noChangeArrowheads="1"/>
          </p:cNvSpPr>
          <p:nvPr/>
        </p:nvSpPr>
        <p:spPr bwMode="auto">
          <a:xfrm>
            <a:off x="901203" y="4057411"/>
            <a:ext cx="2137761" cy="61396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104278" tIns="52139" rIns="104278" bIns="52139" anchor="ctr"/>
          <a:lstStyle/>
          <a:p>
            <a:pPr marL="391043" indent="-391043" eaLnBrk="0" hangingPunct="0">
              <a:spcBef>
                <a:spcPct val="50000"/>
              </a:spcBef>
            </a:pPr>
            <a:r>
              <a:rPr lang="en-CA" altLang="zh-CN" dirty="0">
                <a:solidFill>
                  <a:schemeClr val="bg1"/>
                </a:solidFill>
                <a:latin typeface="Century Gothic" pitchFamily="34" charset="0"/>
              </a:rPr>
              <a:t>2015</a:t>
            </a:r>
          </a:p>
        </p:txBody>
      </p:sp>
      <p:cxnSp>
        <p:nvCxnSpPr>
          <p:cNvPr id="13" name="Straight Connector 4"/>
          <p:cNvCxnSpPr>
            <a:endCxn id="12" idx="3"/>
          </p:cNvCxnSpPr>
          <p:nvPr/>
        </p:nvCxnSpPr>
        <p:spPr>
          <a:xfrm flipH="1">
            <a:off x="3038964" y="4364393"/>
            <a:ext cx="190600" cy="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35"/>
          <p:cNvSpPr>
            <a:spLocks noChangeArrowheads="1"/>
          </p:cNvSpPr>
          <p:nvPr/>
        </p:nvSpPr>
        <p:spPr bwMode="auto">
          <a:xfrm>
            <a:off x="901203" y="1797050"/>
            <a:ext cx="2137761" cy="61396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104278" tIns="52139" rIns="104278" bIns="52139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9pPr>
          </a:lstStyle>
          <a:p>
            <a:pPr marL="391043" indent="-391043" eaLnBrk="0" hangingPunct="0">
              <a:spcBef>
                <a:spcPct val="50000"/>
              </a:spcBef>
            </a:pPr>
            <a:r>
              <a:rPr lang="en-CA" altLang="zh-CN" dirty="0">
                <a:solidFill>
                  <a:schemeClr val="bg1"/>
                </a:solidFill>
                <a:latin typeface="Century Gothic" pitchFamily="34" charset="0"/>
              </a:rPr>
              <a:t>2004</a:t>
            </a:r>
          </a:p>
        </p:txBody>
      </p:sp>
      <p:cxnSp>
        <p:nvCxnSpPr>
          <p:cNvPr id="15" name="Straight Connector 4"/>
          <p:cNvCxnSpPr>
            <a:endCxn id="14" idx="3"/>
          </p:cNvCxnSpPr>
          <p:nvPr/>
        </p:nvCxnSpPr>
        <p:spPr>
          <a:xfrm flipH="1">
            <a:off x="3038964" y="2104032"/>
            <a:ext cx="190600" cy="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35"/>
          <p:cNvSpPr>
            <a:spLocks noChangeArrowheads="1"/>
          </p:cNvSpPr>
          <p:nvPr/>
        </p:nvSpPr>
        <p:spPr bwMode="auto">
          <a:xfrm>
            <a:off x="901203" y="2548401"/>
            <a:ext cx="2137761" cy="61396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104278" tIns="52139" rIns="104278" bIns="52139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9pPr>
          </a:lstStyle>
          <a:p>
            <a:pPr marL="391043" indent="-391043" eaLnBrk="0" hangingPunct="0">
              <a:spcBef>
                <a:spcPct val="50000"/>
              </a:spcBef>
            </a:pPr>
            <a:r>
              <a:rPr lang="en-CA" altLang="zh-CN" dirty="0">
                <a:solidFill>
                  <a:schemeClr val="bg1"/>
                </a:solidFill>
                <a:latin typeface="Century Gothic" pitchFamily="34" charset="0"/>
              </a:rPr>
              <a:t>2006</a:t>
            </a:r>
          </a:p>
        </p:txBody>
      </p:sp>
      <p:cxnSp>
        <p:nvCxnSpPr>
          <p:cNvPr id="21" name="Straight Connector 4"/>
          <p:cNvCxnSpPr>
            <a:endCxn id="19" idx="3"/>
          </p:cNvCxnSpPr>
          <p:nvPr/>
        </p:nvCxnSpPr>
        <p:spPr>
          <a:xfrm flipH="1">
            <a:off x="3038964" y="2855383"/>
            <a:ext cx="190600" cy="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35"/>
          <p:cNvSpPr>
            <a:spLocks noChangeArrowheads="1"/>
          </p:cNvSpPr>
          <p:nvPr/>
        </p:nvSpPr>
        <p:spPr bwMode="auto">
          <a:xfrm>
            <a:off x="901203" y="3306036"/>
            <a:ext cx="2137761" cy="61396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104278" tIns="52139" rIns="104278" bIns="52139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9pPr>
          </a:lstStyle>
          <a:p>
            <a:pPr marL="391043" indent="-391043" eaLnBrk="0" hangingPunct="0">
              <a:spcBef>
                <a:spcPct val="50000"/>
              </a:spcBef>
            </a:pPr>
            <a:r>
              <a:rPr lang="en-CA" altLang="zh-CN" dirty="0">
                <a:solidFill>
                  <a:schemeClr val="bg1"/>
                </a:solidFill>
                <a:latin typeface="Century Gothic" pitchFamily="34" charset="0"/>
              </a:rPr>
              <a:t>2012</a:t>
            </a:r>
          </a:p>
        </p:txBody>
      </p:sp>
      <p:cxnSp>
        <p:nvCxnSpPr>
          <p:cNvPr id="26" name="Straight Connector 4"/>
          <p:cNvCxnSpPr>
            <a:endCxn id="25" idx="3"/>
          </p:cNvCxnSpPr>
          <p:nvPr/>
        </p:nvCxnSpPr>
        <p:spPr>
          <a:xfrm flipH="1">
            <a:off x="3038964" y="3613019"/>
            <a:ext cx="190600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93700" y="1035050"/>
            <a:ext cx="4387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5" dirty="0">
                <a:latin typeface="Century Gothic" pitchFamily="34" charset="0"/>
                <a:cs typeface="Arial"/>
              </a:rPr>
              <a:t>2. 2  </a:t>
            </a:r>
            <a:r>
              <a:rPr lang="zh-CN" altLang="en-US" sz="3200" spc="5" dirty="0">
                <a:latin typeface="Century Gothic" pitchFamily="34" charset="0"/>
                <a:cs typeface="Arial"/>
              </a:rPr>
              <a:t>计量理化检测中心</a:t>
            </a:r>
            <a:endParaRPr lang="en-US" altLang="zh-CN" sz="3200" spc="5" dirty="0">
              <a:latin typeface="Century Gothic" pitchFamily="34" charset="0"/>
              <a:cs typeface="Arial"/>
            </a:endParaRPr>
          </a:p>
        </p:txBody>
      </p:sp>
      <p:sp>
        <p:nvSpPr>
          <p:cNvPr id="18" name="object 2"/>
          <p:cNvSpPr txBox="1">
            <a:spLocks/>
          </p:cNvSpPr>
          <p:nvPr/>
        </p:nvSpPr>
        <p:spPr>
          <a:xfrm>
            <a:off x="469900" y="577850"/>
            <a:ext cx="9906000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3335"/>
              </a:lnSpc>
              <a:tabLst>
                <a:tab pos="387350" algn="l"/>
              </a:tabLst>
            </a:pPr>
            <a:r>
              <a:rPr lang="fr-FR" sz="3600" spc="-325" dirty="0">
                <a:latin typeface="Century Gothic" pitchFamily="34" charset="0"/>
              </a:rPr>
              <a:t>2.	 </a:t>
            </a:r>
            <a:r>
              <a:rPr lang="zh-CN" altLang="en-US" sz="3600" spc="-325" dirty="0">
                <a:latin typeface="Century Gothic" pitchFamily="34" charset="0"/>
              </a:rPr>
              <a:t>产线简介</a:t>
            </a:r>
            <a:endParaRPr lang="fr-FR" sz="3600" cap="all" spc="10" dirty="0">
              <a:latin typeface="Century Gothic" pitchFamily="34" charset="0"/>
              <a:cs typeface="Arial"/>
            </a:endParaRPr>
          </a:p>
        </p:txBody>
      </p:sp>
      <p:sp>
        <p:nvSpPr>
          <p:cNvPr id="23" name="object 20"/>
          <p:cNvSpPr txBox="1"/>
          <p:nvPr/>
        </p:nvSpPr>
        <p:spPr>
          <a:xfrm>
            <a:off x="577850" y="7254647"/>
            <a:ext cx="4800600" cy="21544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tabLst>
                <a:tab pos="837565" algn="l"/>
              </a:tabLst>
            </a:pPr>
            <a:r>
              <a:rPr lang="fr-FR" sz="1200" b="1" spc="5" dirty="0">
                <a:latin typeface="Century Gothic" pitchFamily="34" charset="0"/>
                <a:cs typeface="Arial"/>
              </a:rPr>
              <a:t> </a:t>
            </a:r>
            <a:r>
              <a:rPr lang="zh-CN" altLang="en-US" sz="1400" b="1" spc="5" dirty="0">
                <a:solidFill>
                  <a:srgbClr val="003399"/>
                </a:solidFill>
                <a:latin typeface="Century Gothic" pitchFamily="34" charset="0"/>
                <a:cs typeface="Arial"/>
              </a:rPr>
              <a:t>☛</a:t>
            </a:r>
            <a:r>
              <a:rPr lang="fr-FR" sz="1400" b="1" spc="5" dirty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  <a:cs typeface="Arial"/>
              </a:rPr>
              <a:t> </a:t>
            </a:r>
            <a:r>
              <a:rPr lang="fr-FR" sz="1100" b="1" spc="5" dirty="0">
                <a:latin typeface="Century Gothic" pitchFamily="34" charset="0"/>
                <a:cs typeface="Arial"/>
              </a:rPr>
              <a:t>China National  Accreditation Service For  Conformity Assessment</a:t>
            </a:r>
            <a:r>
              <a:rPr lang="fr-FR" sz="900" b="1" spc="5" dirty="0">
                <a:latin typeface="Century Gothic" pitchFamily="34" charset="0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6902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622300" y="501650"/>
            <a:ext cx="85344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4984" indent="-502284">
              <a:lnSpc>
                <a:spcPct val="100000"/>
              </a:lnSpc>
              <a:tabLst>
                <a:tab pos="515620" algn="l"/>
              </a:tabLst>
            </a:pPr>
            <a:r>
              <a:rPr lang="zh-CN" altLang="en-US" sz="4400" spc="5" dirty="0">
                <a:latin typeface="Century Gothic" pitchFamily="34" charset="0"/>
                <a:cs typeface="Arial"/>
              </a:rPr>
              <a:t>目录</a:t>
            </a:r>
            <a:endParaRPr lang="fr-FR" sz="4400" spc="5" dirty="0">
              <a:latin typeface="Century Gothic" pitchFamily="34" charset="0"/>
              <a:cs typeface="Arial"/>
            </a:endParaRPr>
          </a:p>
        </p:txBody>
      </p:sp>
      <p:sp>
        <p:nvSpPr>
          <p:cNvPr id="3" name="Rounded Rectangle 12"/>
          <p:cNvSpPr>
            <a:spLocks noChangeArrowheads="1"/>
          </p:cNvSpPr>
          <p:nvPr/>
        </p:nvSpPr>
        <p:spPr bwMode="auto">
          <a:xfrm>
            <a:off x="622300" y="1357313"/>
            <a:ext cx="7991475" cy="5715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CA" altLang="zh-CN" sz="2200">
                <a:solidFill>
                  <a:schemeClr val="bg1"/>
                </a:solidFill>
                <a:latin typeface="Trebuchet MS" pitchFamily="34" charset="0"/>
              </a:rPr>
              <a:t>1</a:t>
            </a:r>
            <a:r>
              <a:rPr lang="en-CA" altLang="zh-CN" sz="2200" dirty="0">
                <a:solidFill>
                  <a:schemeClr val="bg1"/>
                </a:solidFill>
                <a:latin typeface="Trebuchet MS" pitchFamily="34" charset="0"/>
              </a:rPr>
              <a:t>. </a:t>
            </a:r>
            <a:r>
              <a:rPr lang="zh-CN" altLang="en-US" sz="2200">
                <a:solidFill>
                  <a:schemeClr val="bg1"/>
                </a:solidFill>
                <a:latin typeface="Trebuchet MS" pitchFamily="34" charset="0"/>
              </a:rPr>
              <a:t>部门概况</a:t>
            </a:r>
            <a:endParaRPr lang="en-CA" altLang="zh-CN" sz="22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4" name="Rounded Rectangle 13"/>
          <p:cNvSpPr>
            <a:spLocks noChangeArrowheads="1"/>
          </p:cNvSpPr>
          <p:nvPr/>
        </p:nvSpPr>
        <p:spPr bwMode="auto">
          <a:xfrm>
            <a:off x="622300" y="2025650"/>
            <a:ext cx="7991475" cy="5715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CA" altLang="zh-CN" sz="2200" dirty="0">
                <a:solidFill>
                  <a:schemeClr val="bg1"/>
                </a:solidFill>
                <a:latin typeface="Trebuchet MS" pitchFamily="34" charset="0"/>
              </a:rPr>
              <a:t>2. </a:t>
            </a:r>
            <a:r>
              <a:rPr lang="zh-CN" altLang="en-US" sz="2200" dirty="0">
                <a:solidFill>
                  <a:schemeClr val="bg1"/>
                </a:solidFill>
                <a:latin typeface="Trebuchet MS" pitchFamily="34" charset="0"/>
              </a:rPr>
              <a:t>产线简介</a:t>
            </a:r>
            <a:endParaRPr lang="en-CA" altLang="zh-CN" sz="22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5" name="Rounded Rectangle 13"/>
          <p:cNvSpPr>
            <a:spLocks noChangeArrowheads="1"/>
          </p:cNvSpPr>
          <p:nvPr/>
        </p:nvSpPr>
        <p:spPr bwMode="auto">
          <a:xfrm>
            <a:off x="622300" y="2711450"/>
            <a:ext cx="7991475" cy="571500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CA" altLang="zh-CN" sz="2200" dirty="0">
                <a:solidFill>
                  <a:schemeClr val="bg1"/>
                </a:solidFill>
                <a:latin typeface="Trebuchet MS" pitchFamily="34" charset="0"/>
                <a:ea typeface="宋体" charset="-122"/>
              </a:rPr>
              <a:t>3. </a:t>
            </a:r>
            <a:r>
              <a:rPr lang="zh-CN" altLang="en-US" sz="2200" dirty="0">
                <a:solidFill>
                  <a:schemeClr val="bg1"/>
                </a:solidFill>
                <a:latin typeface="Trebuchet MS" pitchFamily="34" charset="0"/>
                <a:ea typeface="宋体" charset="-122"/>
              </a:rPr>
              <a:t>质量</a:t>
            </a:r>
            <a:r>
              <a:rPr lang="en-CA" altLang="zh-CN" sz="2200" dirty="0">
                <a:solidFill>
                  <a:schemeClr val="bg1"/>
                </a:solidFill>
                <a:latin typeface="Trebuchet MS" pitchFamily="34" charset="0"/>
                <a:ea typeface="宋体" charset="-122"/>
              </a:rPr>
              <a:t>&amp;</a:t>
            </a:r>
            <a:r>
              <a:rPr lang="zh-CN" altLang="en-US" sz="2200" dirty="0">
                <a:solidFill>
                  <a:schemeClr val="bg1"/>
                </a:solidFill>
                <a:latin typeface="Trebuchet MS" pitchFamily="34" charset="0"/>
                <a:ea typeface="宋体" charset="-122"/>
              </a:rPr>
              <a:t>服务</a:t>
            </a:r>
            <a:endParaRPr lang="en-CA" altLang="zh-CN" sz="2200" dirty="0">
              <a:solidFill>
                <a:schemeClr val="bg1"/>
              </a:solidFill>
              <a:latin typeface="Trebuchet MS" pitchFamily="34" charset="0"/>
              <a:ea typeface="宋体" charset="-122"/>
            </a:endParaRPr>
          </a:p>
        </p:txBody>
      </p:sp>
      <p:sp>
        <p:nvSpPr>
          <p:cNvPr id="7" name="Rounded Rectangle 13"/>
          <p:cNvSpPr>
            <a:spLocks noChangeArrowheads="1"/>
          </p:cNvSpPr>
          <p:nvPr/>
        </p:nvSpPr>
        <p:spPr bwMode="auto">
          <a:xfrm>
            <a:off x="622300" y="3397250"/>
            <a:ext cx="7991475" cy="5715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CA" altLang="zh-CN" sz="2200" dirty="0">
                <a:solidFill>
                  <a:schemeClr val="bg1"/>
                </a:solidFill>
                <a:latin typeface="Trebuchet MS" pitchFamily="34" charset="0"/>
              </a:rPr>
              <a:t>4. </a:t>
            </a:r>
            <a:r>
              <a:rPr lang="zh-CN" altLang="en-US" sz="2200" dirty="0">
                <a:solidFill>
                  <a:schemeClr val="bg1"/>
                </a:solidFill>
                <a:latin typeface="Trebuchet MS" pitchFamily="34" charset="0"/>
              </a:rPr>
              <a:t>特点</a:t>
            </a:r>
            <a:endParaRPr lang="en-CA" altLang="zh-CN" sz="22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904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393700" y="2014697"/>
            <a:ext cx="8939013" cy="468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04278" tIns="52139" rIns="104278" bIns="52139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Century Gothic" pitchFamily="34" charset="0"/>
                <a:ea typeface="微软雅黑"/>
                <a:cs typeface="微软雅黑"/>
              </a:rPr>
              <a:t> </a:t>
            </a:r>
            <a:r>
              <a:rPr lang="zh-CN" altLang="en-US" dirty="0">
                <a:latin typeface="Century Gothic" pitchFamily="34" charset="0"/>
                <a:ea typeface="微软雅黑"/>
                <a:cs typeface="微软雅黑"/>
              </a:rPr>
              <a:t>长期合作的物流代理公司</a:t>
            </a:r>
            <a:endParaRPr lang="en-US" altLang="zh-CN" dirty="0">
              <a:latin typeface="Century Gothic" pitchFamily="34" charset="0"/>
              <a:ea typeface="微软雅黑"/>
              <a:cs typeface="微软雅黑"/>
            </a:endParaRPr>
          </a:p>
        </p:txBody>
      </p:sp>
      <p:sp>
        <p:nvSpPr>
          <p:cNvPr id="13" name="object 20"/>
          <p:cNvSpPr txBox="1"/>
          <p:nvPr/>
        </p:nvSpPr>
        <p:spPr>
          <a:xfrm>
            <a:off x="469900" y="1263650"/>
            <a:ext cx="92964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tabLst>
                <a:tab pos="837565" algn="l"/>
              </a:tabLst>
            </a:pPr>
            <a:r>
              <a:rPr lang="en-US" sz="3200" dirty="0">
                <a:latin typeface="Century Gothic" pitchFamily="34" charset="0"/>
                <a:cs typeface="Arial"/>
              </a:rPr>
              <a:t>3.</a:t>
            </a:r>
            <a:r>
              <a:rPr lang="en-US" altLang="zh-CN" sz="3200" dirty="0">
                <a:latin typeface="Century Gothic" pitchFamily="34" charset="0"/>
                <a:cs typeface="Arial"/>
              </a:rPr>
              <a:t>1</a:t>
            </a:r>
            <a:r>
              <a:rPr lang="en-US" sz="3200" dirty="0">
                <a:latin typeface="Century Gothic" pitchFamily="34" charset="0"/>
                <a:cs typeface="Arial"/>
              </a:rPr>
              <a:t> </a:t>
            </a:r>
            <a:r>
              <a:rPr sz="3200" dirty="0">
                <a:latin typeface="Century Gothic" pitchFamily="34" charset="0"/>
                <a:cs typeface="Arial"/>
              </a:rPr>
              <a:t>	</a:t>
            </a:r>
            <a:r>
              <a:rPr lang="zh-CN" altLang="en-US" sz="3200" dirty="0">
                <a:latin typeface="Century Gothic" pitchFamily="34" charset="0"/>
                <a:cs typeface="Arial"/>
              </a:rPr>
              <a:t>准时交付</a:t>
            </a:r>
            <a:endParaRPr lang="fr-FR" sz="3200" spc="5" dirty="0">
              <a:latin typeface="Century Gothic" pitchFamily="34" charset="0"/>
              <a:cs typeface="Arial"/>
            </a:endParaRPr>
          </a:p>
        </p:txBody>
      </p:sp>
      <p:sp>
        <p:nvSpPr>
          <p:cNvPr id="9" name="Rounded Rectangle 53"/>
          <p:cNvSpPr>
            <a:spLocks noChangeArrowheads="1"/>
          </p:cNvSpPr>
          <p:nvPr/>
        </p:nvSpPr>
        <p:spPr bwMode="auto">
          <a:xfrm>
            <a:off x="469900" y="2552226"/>
            <a:ext cx="7140540" cy="6127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spcBef>
                <a:spcPct val="50000"/>
              </a:spcBef>
            </a:pPr>
            <a:r>
              <a:rPr lang="zh-CN" altLang="en-US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安鑫国际货运代理有限公司</a:t>
            </a:r>
            <a:endParaRPr lang="en-US" altLang="zh-CN" sz="1600" b="1" spc="-5" dirty="0">
              <a:solidFill>
                <a:schemeClr val="bg1"/>
              </a:solidFill>
              <a:latin typeface="Century Gothic" pitchFamily="34" charset="0"/>
              <a:cs typeface="Arial"/>
            </a:endParaRPr>
          </a:p>
        </p:txBody>
      </p:sp>
      <p:sp>
        <p:nvSpPr>
          <p:cNvPr id="10" name="Rounded Rectangle 53"/>
          <p:cNvSpPr>
            <a:spLocks noChangeArrowheads="1"/>
          </p:cNvSpPr>
          <p:nvPr/>
        </p:nvSpPr>
        <p:spPr bwMode="auto">
          <a:xfrm>
            <a:off x="484957" y="3241675"/>
            <a:ext cx="7140540" cy="6127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spcBef>
                <a:spcPct val="50000"/>
              </a:spcBef>
            </a:pPr>
            <a:r>
              <a:rPr lang="zh-CN" altLang="en-US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朗越国际货运代理有限公司</a:t>
            </a:r>
            <a:endParaRPr lang="en-US" altLang="zh-CN" sz="1600" b="1" spc="-5" dirty="0">
              <a:solidFill>
                <a:schemeClr val="bg1"/>
              </a:solidFill>
              <a:latin typeface="Century Gothic" pitchFamily="34" charset="0"/>
              <a:cs typeface="Arial"/>
            </a:endParaRPr>
          </a:p>
        </p:txBody>
      </p:sp>
      <p:sp>
        <p:nvSpPr>
          <p:cNvPr id="11" name="Rounded Rectangle 53"/>
          <p:cNvSpPr>
            <a:spLocks noChangeArrowheads="1"/>
          </p:cNvSpPr>
          <p:nvPr/>
        </p:nvSpPr>
        <p:spPr bwMode="auto">
          <a:xfrm>
            <a:off x="484957" y="3927475"/>
            <a:ext cx="7140540" cy="6127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spcBef>
                <a:spcPct val="50000"/>
              </a:spcBef>
            </a:pPr>
            <a:r>
              <a:rPr lang="en-US" altLang="zh-CN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DHL</a:t>
            </a:r>
            <a:r>
              <a:rPr lang="zh-CN" altLang="en-US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国际货运（中国）有限公司</a:t>
            </a:r>
            <a:endParaRPr lang="en-US" altLang="zh-CN" sz="1600" b="1" spc="-5" dirty="0">
              <a:solidFill>
                <a:schemeClr val="bg1"/>
              </a:solidFill>
              <a:latin typeface="Century Gothic" pitchFamily="34" charset="0"/>
              <a:cs typeface="Arial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9900" y="4921250"/>
            <a:ext cx="3853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Century Gothic" pitchFamily="34" charset="0"/>
              </a:rPr>
              <a:t>通过全球化仓库，可以提供</a:t>
            </a:r>
            <a:r>
              <a:rPr lang="en-US" altLang="zh-CN" b="1" dirty="0">
                <a:latin typeface="Century Gothic" pitchFamily="34" charset="0"/>
              </a:rPr>
              <a:t>VMI</a:t>
            </a:r>
            <a:r>
              <a:rPr lang="zh-CN" altLang="en-US" dirty="0">
                <a:latin typeface="Century Gothic" pitchFamily="34" charset="0"/>
              </a:rPr>
              <a:t>服务</a:t>
            </a:r>
          </a:p>
        </p:txBody>
      </p:sp>
      <p:sp>
        <p:nvSpPr>
          <p:cNvPr id="15" name="Rounded Rectangle 53"/>
          <p:cNvSpPr>
            <a:spLocks noChangeArrowheads="1"/>
          </p:cNvSpPr>
          <p:nvPr/>
        </p:nvSpPr>
        <p:spPr bwMode="auto">
          <a:xfrm>
            <a:off x="469900" y="5375275"/>
            <a:ext cx="7140540" cy="6127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spcBef>
                <a:spcPct val="50000"/>
              </a:spcBef>
            </a:pPr>
            <a:r>
              <a:rPr lang="zh-CN" altLang="en-US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从</a:t>
            </a:r>
            <a:r>
              <a:rPr lang="en-US" altLang="zh-CN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2006</a:t>
            </a:r>
            <a:r>
              <a:rPr lang="zh-CN" altLang="en-US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年开始，为卡特彼勒提供</a:t>
            </a:r>
            <a:r>
              <a:rPr lang="en-US" altLang="zh-CN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VMI</a:t>
            </a:r>
            <a:r>
              <a:rPr lang="zh-CN" altLang="en-US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服务</a:t>
            </a:r>
            <a:endParaRPr lang="en-US" altLang="zh-CN" sz="1600" b="1" spc="-5" dirty="0">
              <a:solidFill>
                <a:schemeClr val="bg1"/>
              </a:solidFill>
              <a:latin typeface="Century Gothic" pitchFamily="34" charset="0"/>
              <a:cs typeface="Arial"/>
            </a:endParaRPr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C471C13D-18DF-4079-B197-855F0E51B5C0}"/>
              </a:ext>
            </a:extLst>
          </p:cNvPr>
          <p:cNvSpPr txBox="1">
            <a:spLocks/>
          </p:cNvSpPr>
          <p:nvPr/>
        </p:nvSpPr>
        <p:spPr>
          <a:xfrm>
            <a:off x="469900" y="577850"/>
            <a:ext cx="6781800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3335"/>
              </a:lnSpc>
              <a:tabLst>
                <a:tab pos="387350" algn="l"/>
              </a:tabLst>
            </a:pPr>
            <a:r>
              <a:rPr lang="en-US" sz="3600" spc="-325" dirty="0">
                <a:latin typeface="Century Gothic" pitchFamily="34" charset="0"/>
              </a:rPr>
              <a:t>3.	</a:t>
            </a:r>
            <a:r>
              <a:rPr lang="zh-CN" altLang="en-US" sz="3600" spc="-325" dirty="0">
                <a:latin typeface="Century Gothic" pitchFamily="34" charset="0"/>
              </a:rPr>
              <a:t>质量</a:t>
            </a:r>
            <a:r>
              <a:rPr lang="en-US" sz="3600" cap="all" spc="10" dirty="0">
                <a:latin typeface="Century Gothic" pitchFamily="34" charset="0"/>
                <a:cs typeface="Arial"/>
              </a:rPr>
              <a:t>&amp;</a:t>
            </a:r>
            <a:r>
              <a:rPr lang="zh-CN" altLang="en-US" sz="3600" cap="all" spc="10" dirty="0">
                <a:latin typeface="Century Gothic" pitchFamily="34" charset="0"/>
                <a:cs typeface="Arial"/>
              </a:rPr>
              <a:t>服务</a:t>
            </a:r>
            <a:endParaRPr lang="en-US" sz="3600" cap="all" spc="10" dirty="0">
              <a:latin typeface="Century Gothic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1931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622300" y="501650"/>
            <a:ext cx="85344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4984" indent="-502284">
              <a:lnSpc>
                <a:spcPct val="100000"/>
              </a:lnSpc>
              <a:tabLst>
                <a:tab pos="515620" algn="l"/>
              </a:tabLst>
            </a:pPr>
            <a:r>
              <a:rPr lang="zh-CN" altLang="en-US" sz="4400" spc="5" dirty="0">
                <a:latin typeface="Century Gothic" pitchFamily="34" charset="0"/>
                <a:cs typeface="Arial"/>
              </a:rPr>
              <a:t>目录</a:t>
            </a:r>
            <a:endParaRPr lang="fr-FR" sz="4400" spc="5" dirty="0">
              <a:latin typeface="Century Gothic" pitchFamily="34" charset="0"/>
              <a:cs typeface="Arial"/>
            </a:endParaRPr>
          </a:p>
        </p:txBody>
      </p:sp>
      <p:sp>
        <p:nvSpPr>
          <p:cNvPr id="3" name="Rounded Rectangle 12"/>
          <p:cNvSpPr>
            <a:spLocks noChangeArrowheads="1"/>
          </p:cNvSpPr>
          <p:nvPr/>
        </p:nvSpPr>
        <p:spPr bwMode="auto">
          <a:xfrm>
            <a:off x="622300" y="1357313"/>
            <a:ext cx="7991475" cy="5715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CA" altLang="zh-CN" sz="2200">
                <a:solidFill>
                  <a:schemeClr val="bg1"/>
                </a:solidFill>
                <a:latin typeface="Trebuchet MS" pitchFamily="34" charset="0"/>
              </a:rPr>
              <a:t>1</a:t>
            </a:r>
            <a:r>
              <a:rPr lang="en-CA" altLang="zh-CN" sz="2200" dirty="0">
                <a:solidFill>
                  <a:schemeClr val="bg1"/>
                </a:solidFill>
                <a:latin typeface="Trebuchet MS" pitchFamily="34" charset="0"/>
              </a:rPr>
              <a:t>. </a:t>
            </a:r>
            <a:r>
              <a:rPr lang="zh-CN" altLang="en-US" sz="2200">
                <a:solidFill>
                  <a:schemeClr val="bg1"/>
                </a:solidFill>
                <a:latin typeface="Trebuchet MS" pitchFamily="34" charset="0"/>
              </a:rPr>
              <a:t>部门概况</a:t>
            </a:r>
            <a:endParaRPr lang="en-CA" altLang="zh-CN" sz="22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4" name="Rounded Rectangle 13"/>
          <p:cNvSpPr>
            <a:spLocks noChangeArrowheads="1"/>
          </p:cNvSpPr>
          <p:nvPr/>
        </p:nvSpPr>
        <p:spPr bwMode="auto">
          <a:xfrm>
            <a:off x="622300" y="2025650"/>
            <a:ext cx="7991475" cy="5715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CA" altLang="zh-CN" sz="2200" dirty="0">
                <a:solidFill>
                  <a:schemeClr val="bg1"/>
                </a:solidFill>
                <a:latin typeface="Trebuchet MS" pitchFamily="34" charset="0"/>
              </a:rPr>
              <a:t>2. </a:t>
            </a:r>
            <a:r>
              <a:rPr lang="zh-CN" altLang="en-US" sz="2200" dirty="0">
                <a:solidFill>
                  <a:schemeClr val="bg1"/>
                </a:solidFill>
                <a:latin typeface="Trebuchet MS" pitchFamily="34" charset="0"/>
              </a:rPr>
              <a:t>产线简介</a:t>
            </a:r>
            <a:endParaRPr lang="en-CA" altLang="zh-CN" sz="22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5" name="Rounded Rectangle 13"/>
          <p:cNvSpPr>
            <a:spLocks noChangeArrowheads="1"/>
          </p:cNvSpPr>
          <p:nvPr/>
        </p:nvSpPr>
        <p:spPr bwMode="auto">
          <a:xfrm>
            <a:off x="622300" y="2711450"/>
            <a:ext cx="7991475" cy="5715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CA" altLang="zh-CN" sz="2200">
                <a:solidFill>
                  <a:schemeClr val="bg1"/>
                </a:solidFill>
                <a:latin typeface="Trebuchet MS" pitchFamily="34" charset="0"/>
              </a:rPr>
              <a:t>3. </a:t>
            </a:r>
            <a:r>
              <a:rPr lang="zh-CN" altLang="en-US" sz="2200">
                <a:solidFill>
                  <a:schemeClr val="bg1"/>
                </a:solidFill>
                <a:latin typeface="Trebuchet MS" pitchFamily="34" charset="0"/>
              </a:rPr>
              <a:t>质量</a:t>
            </a:r>
            <a:r>
              <a:rPr lang="en-CA" altLang="zh-CN" sz="2200">
                <a:solidFill>
                  <a:schemeClr val="bg1"/>
                </a:solidFill>
                <a:latin typeface="Trebuchet MS" pitchFamily="34" charset="0"/>
              </a:rPr>
              <a:t>&amp;</a:t>
            </a:r>
            <a:r>
              <a:rPr lang="zh-CN" altLang="en-US" sz="2200">
                <a:solidFill>
                  <a:schemeClr val="bg1"/>
                </a:solidFill>
                <a:latin typeface="Trebuchet MS" pitchFamily="34" charset="0"/>
              </a:rPr>
              <a:t>服务</a:t>
            </a:r>
            <a:endParaRPr lang="en-CA" altLang="zh-CN" sz="22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7" name="Rounded Rectangle 13"/>
          <p:cNvSpPr>
            <a:spLocks noChangeArrowheads="1"/>
          </p:cNvSpPr>
          <p:nvPr/>
        </p:nvSpPr>
        <p:spPr bwMode="auto">
          <a:xfrm>
            <a:off x="622300" y="3397250"/>
            <a:ext cx="7991475" cy="571500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CA" altLang="zh-CN" sz="2200" dirty="0">
                <a:solidFill>
                  <a:schemeClr val="bg1"/>
                </a:solidFill>
                <a:latin typeface="Trebuchet MS" pitchFamily="34" charset="0"/>
                <a:ea typeface="宋体" charset="-122"/>
              </a:rPr>
              <a:t>4</a:t>
            </a:r>
            <a:r>
              <a:rPr lang="en-CA" altLang="zh-CN" sz="2200">
                <a:solidFill>
                  <a:schemeClr val="bg1"/>
                </a:solidFill>
                <a:latin typeface="Trebuchet MS" pitchFamily="34" charset="0"/>
                <a:ea typeface="宋体" charset="-122"/>
              </a:rPr>
              <a:t>. </a:t>
            </a:r>
            <a:r>
              <a:rPr lang="zh-CN" altLang="en-US" sz="2200">
                <a:solidFill>
                  <a:schemeClr val="bg1"/>
                </a:solidFill>
                <a:latin typeface="Trebuchet MS" pitchFamily="34" charset="0"/>
                <a:ea typeface="宋体" charset="-122"/>
              </a:rPr>
              <a:t>特点</a:t>
            </a:r>
            <a:endParaRPr lang="en-CA" altLang="zh-CN" sz="2200" dirty="0">
              <a:solidFill>
                <a:schemeClr val="bg1"/>
              </a:solidFill>
              <a:latin typeface="Trebuchet MS" pitchFamily="34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3457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3"/>
          <p:cNvGraphicFramePr/>
          <p:nvPr>
            <p:extLst>
              <p:ext uri="{D42A27DB-BD31-4B8C-83A1-F6EECF244321}">
                <p14:modId xmlns:p14="http://schemas.microsoft.com/office/powerpoint/2010/main" val="2393985358"/>
              </p:ext>
            </p:extLst>
          </p:nvPr>
        </p:nvGraphicFramePr>
        <p:xfrm>
          <a:off x="884178" y="1263650"/>
          <a:ext cx="8501122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ject 2"/>
          <p:cNvSpPr txBox="1">
            <a:spLocks/>
          </p:cNvSpPr>
          <p:nvPr/>
        </p:nvSpPr>
        <p:spPr>
          <a:xfrm>
            <a:off x="469900" y="577850"/>
            <a:ext cx="6096000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lvl="0">
              <a:lnSpc>
                <a:spcPts val="3335"/>
              </a:lnSpc>
              <a:tabLst>
                <a:tab pos="387350" algn="l"/>
              </a:tabLst>
              <a:defRPr/>
            </a:pPr>
            <a:r>
              <a:rPr lang="fr-FR" sz="3600" kern="0" spc="-325" dirty="0">
                <a:solidFill>
                  <a:sysClr val="windowText" lastClr="000000"/>
                </a:solidFill>
                <a:latin typeface="Century Gothic" pitchFamily="34" charset="0"/>
                <a:ea typeface="+mj-ea"/>
                <a:cs typeface="+mj-cs"/>
              </a:rPr>
              <a:t>4</a:t>
            </a:r>
            <a:r>
              <a:rPr kumimoji="0" lang="fr-FR" sz="3600" b="0" i="0" u="none" strike="noStrike" kern="0" cap="none" spc="-3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.	 </a:t>
            </a:r>
            <a:r>
              <a:rPr kumimoji="0" lang="zh-CN" altLang="en-US" sz="3600" b="0" i="0" u="none" strike="noStrike" kern="0" cap="none" spc="-3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特点</a:t>
            </a:r>
            <a:endParaRPr lang="en-US" altLang="zh-CN" sz="3600" kern="0" spc="-325" dirty="0">
              <a:solidFill>
                <a:sysClr val="windowText" lastClr="000000"/>
              </a:solidFill>
              <a:latin typeface="Century Gothic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06511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0"/>
            <a:ext cx="10693400" cy="75565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1200"/>
          </a:p>
          <a:p>
            <a:endParaRPr lang="zh-CN" altLang="en-US" sz="1200"/>
          </a:p>
          <a:p>
            <a:r>
              <a:rPr lang="en-US" altLang="zh-CN" sz="1200"/>
              <a:t> </a:t>
            </a:r>
            <a:endParaRPr lang="zh-CN" altLang="en-US" sz="1200" b="1"/>
          </a:p>
        </p:txBody>
      </p:sp>
      <p:sp>
        <p:nvSpPr>
          <p:cNvPr id="7" name="标题 6"/>
          <p:cNvSpPr txBox="1">
            <a:spLocks/>
          </p:cNvSpPr>
          <p:nvPr/>
        </p:nvSpPr>
        <p:spPr bwMode="auto">
          <a:xfrm>
            <a:off x="1308100" y="2711450"/>
            <a:ext cx="8001000" cy="1066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Century Gothic" pitchFamily="34" charset="0"/>
                <a:ea typeface="MS PGothic" pitchFamily="34" charset="-128"/>
                <a:cs typeface="Calibri" pitchFamily="34" charset="0"/>
              </a:rPr>
              <a:t>谢谢！</a:t>
            </a:r>
          </a:p>
        </p:txBody>
      </p:sp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2" cstate="print"/>
          <a:srcRect l="4358" r="3616"/>
          <a:stretch>
            <a:fillRect/>
          </a:stretch>
        </p:blipFill>
        <p:spPr bwMode="auto">
          <a:xfrm>
            <a:off x="7404100" y="6440500"/>
            <a:ext cx="2147469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7" descr="D:\1 _ Photo_copie 20130709\factory\wind pow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7300" y="6440500"/>
            <a:ext cx="1587502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www.dongxing-group.com.cn/en/service/common/upload/2012/12/14109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7700" y="6440500"/>
            <a:ext cx="1680785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9" descr="Medium Excavators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51300" y="6440500"/>
            <a:ext cx="1676400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2"/>
          <p:cNvPicPr>
            <a:picLocks noChangeAspect="1" noChangeArrowheads="1"/>
          </p:cNvPicPr>
          <p:nvPr/>
        </p:nvPicPr>
        <p:blipFill>
          <a:blip r:embed="rId6" cstate="print"/>
          <a:srcRect l="7755" r="6955"/>
          <a:stretch>
            <a:fillRect/>
          </a:stretch>
        </p:blipFill>
        <p:spPr bwMode="auto">
          <a:xfrm>
            <a:off x="0" y="6440500"/>
            <a:ext cx="846329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9" descr="http://www.lavoiturehybride.com/wp-content/uploads/2014/02/Toyota-Prius.jpg"/>
          <p:cNvPicPr>
            <a:picLocks noChangeAspect="1" noChangeArrowheads="1"/>
          </p:cNvPicPr>
          <p:nvPr/>
        </p:nvPicPr>
        <p:blipFill>
          <a:blip r:embed="rId7" cstate="print"/>
          <a:srcRect l="3931" t="10260" r="6532" b="12788"/>
          <a:stretch>
            <a:fillRect/>
          </a:stretch>
        </p:blipFill>
        <p:spPr bwMode="auto">
          <a:xfrm>
            <a:off x="850900" y="6440500"/>
            <a:ext cx="1729969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bject 9"/>
          <p:cNvSpPr/>
          <p:nvPr/>
        </p:nvSpPr>
        <p:spPr>
          <a:xfrm>
            <a:off x="9461500" y="6444000"/>
            <a:ext cx="1231900" cy="1126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2" r="17120" b="41176"/>
          <a:stretch/>
        </p:blipFill>
        <p:spPr>
          <a:xfrm>
            <a:off x="378148" y="273050"/>
            <a:ext cx="1526037" cy="1015663"/>
          </a:xfrm>
          <a:prstGeom prst="rect">
            <a:avLst/>
          </a:prstGeom>
        </p:spPr>
      </p:pic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2146300" y="230188"/>
            <a:ext cx="838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/>
                </a:solidFill>
                <a:latin typeface="Century Gothic" pitchFamily="34" charset="0"/>
              </a:rPr>
              <a:t>Yantai </a:t>
            </a:r>
            <a:r>
              <a:rPr lang="en-IE" altLang="fr-FR" sz="2400" dirty="0">
                <a:solidFill>
                  <a:schemeClr val="bg1"/>
                </a:solidFill>
                <a:latin typeface="Century Gothic" pitchFamily="34" charset="0"/>
              </a:rPr>
              <a:t>DongXing No.1</a:t>
            </a:r>
          </a:p>
          <a:p>
            <a:pPr algn="r"/>
            <a:r>
              <a:rPr lang="en-IE" altLang="fr-FR" sz="2400" dirty="0">
                <a:solidFill>
                  <a:schemeClr val="bg1"/>
                </a:solidFill>
                <a:latin typeface="Century Gothic" pitchFamily="34" charset="0"/>
              </a:rPr>
              <a:t>Manufacturing Dept.</a:t>
            </a:r>
          </a:p>
          <a:p>
            <a:pPr algn="r"/>
            <a:r>
              <a:rPr lang="zh-CN" altLang="en-US" sz="2000" dirty="0">
                <a:solidFill>
                  <a:schemeClr val="bg1"/>
                </a:solidFill>
                <a:latin typeface="Trebuchet MS" pitchFamily="34" charset="0"/>
              </a:rPr>
              <a:t>烟台东星集团制造一部</a:t>
            </a:r>
            <a:endParaRPr lang="zh-CN" altLang="en-US" sz="2000" dirty="0">
              <a:solidFill>
                <a:schemeClr val="bg1"/>
              </a:solidFill>
              <a:latin typeface="Century Gothic" pitchFamily="34" charset="0"/>
            </a:endParaRPr>
          </a:p>
          <a:p>
            <a:pPr algn="r"/>
            <a:endParaRPr lang="fr-FR" altLang="zh-CN" sz="16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867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622300" y="501650"/>
            <a:ext cx="85344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4984" indent="-502284">
              <a:lnSpc>
                <a:spcPct val="100000"/>
              </a:lnSpc>
              <a:tabLst>
                <a:tab pos="515620" algn="l"/>
              </a:tabLst>
            </a:pPr>
            <a:r>
              <a:rPr lang="zh-CN" altLang="en-US" sz="4400" spc="5" dirty="0">
                <a:latin typeface="Century Gothic" pitchFamily="34" charset="0"/>
                <a:cs typeface="Arial"/>
              </a:rPr>
              <a:t>目录</a:t>
            </a:r>
            <a:endParaRPr lang="fr-FR" sz="4400" spc="5" dirty="0">
              <a:latin typeface="Century Gothic" pitchFamily="34" charset="0"/>
              <a:cs typeface="Arial"/>
            </a:endParaRPr>
          </a:p>
        </p:txBody>
      </p:sp>
      <p:sp>
        <p:nvSpPr>
          <p:cNvPr id="3" name="Rounded Rectangle 12"/>
          <p:cNvSpPr>
            <a:spLocks noChangeArrowheads="1"/>
          </p:cNvSpPr>
          <p:nvPr/>
        </p:nvSpPr>
        <p:spPr bwMode="auto">
          <a:xfrm>
            <a:off x="622300" y="1357313"/>
            <a:ext cx="7991475" cy="571500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CA" altLang="zh-CN" sz="2200" dirty="0">
                <a:solidFill>
                  <a:schemeClr val="bg1"/>
                </a:solidFill>
                <a:latin typeface="Trebuchet MS" pitchFamily="34" charset="0"/>
                <a:ea typeface="宋体" charset="-122"/>
                <a:cs typeface="+mn-cs"/>
              </a:rPr>
              <a:t>1</a:t>
            </a:r>
            <a:r>
              <a:rPr lang="en-CA" altLang="zh-CN" sz="2200" dirty="0">
                <a:solidFill>
                  <a:schemeClr val="bg1"/>
                </a:solidFill>
                <a:latin typeface="Trebuchet MS" pitchFamily="34" charset="0"/>
                <a:ea typeface="宋体" charset="-122"/>
              </a:rPr>
              <a:t>. </a:t>
            </a:r>
            <a:r>
              <a:rPr lang="zh-CN" altLang="en-US" sz="2200" dirty="0">
                <a:solidFill>
                  <a:schemeClr val="bg1"/>
                </a:solidFill>
                <a:latin typeface="Trebuchet MS" pitchFamily="34" charset="0"/>
                <a:ea typeface="宋体" charset="-122"/>
              </a:rPr>
              <a:t>部门概况</a:t>
            </a:r>
            <a:endParaRPr lang="en-CA" altLang="zh-CN" sz="2200" dirty="0">
              <a:solidFill>
                <a:schemeClr val="bg1"/>
              </a:solidFill>
              <a:latin typeface="Trebuchet MS" pitchFamily="34" charset="0"/>
              <a:ea typeface="宋体" charset="-122"/>
            </a:endParaRPr>
          </a:p>
        </p:txBody>
      </p:sp>
      <p:sp>
        <p:nvSpPr>
          <p:cNvPr id="4" name="Rounded Rectangle 13"/>
          <p:cNvSpPr>
            <a:spLocks noChangeArrowheads="1"/>
          </p:cNvSpPr>
          <p:nvPr/>
        </p:nvSpPr>
        <p:spPr bwMode="auto">
          <a:xfrm>
            <a:off x="622300" y="2025650"/>
            <a:ext cx="7991475" cy="5715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CA" altLang="zh-CN" sz="2200" dirty="0">
                <a:solidFill>
                  <a:schemeClr val="bg1"/>
                </a:solidFill>
                <a:latin typeface="Trebuchet MS" pitchFamily="34" charset="0"/>
              </a:rPr>
              <a:t>2. </a:t>
            </a:r>
            <a:r>
              <a:rPr lang="zh-CN" altLang="en-US" sz="2200" dirty="0">
                <a:solidFill>
                  <a:schemeClr val="bg1"/>
                </a:solidFill>
                <a:latin typeface="Trebuchet MS" pitchFamily="34" charset="0"/>
              </a:rPr>
              <a:t>产线简介</a:t>
            </a:r>
            <a:endParaRPr lang="en-CA" altLang="zh-CN" sz="22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5" name="Rounded Rectangle 13"/>
          <p:cNvSpPr>
            <a:spLocks noChangeArrowheads="1"/>
          </p:cNvSpPr>
          <p:nvPr/>
        </p:nvSpPr>
        <p:spPr bwMode="auto">
          <a:xfrm>
            <a:off x="622300" y="2711450"/>
            <a:ext cx="7991475" cy="5715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CA" altLang="zh-CN" sz="2200" dirty="0">
                <a:solidFill>
                  <a:schemeClr val="bg1"/>
                </a:solidFill>
                <a:latin typeface="Trebuchet MS" pitchFamily="34" charset="0"/>
              </a:rPr>
              <a:t>3. </a:t>
            </a:r>
            <a:r>
              <a:rPr lang="zh-CN" altLang="en-US" sz="2200" dirty="0">
                <a:solidFill>
                  <a:schemeClr val="bg1"/>
                </a:solidFill>
                <a:latin typeface="Trebuchet MS" pitchFamily="34" charset="0"/>
              </a:rPr>
              <a:t>质量</a:t>
            </a:r>
            <a:r>
              <a:rPr lang="en-CA" altLang="zh-CN" sz="2200" dirty="0">
                <a:solidFill>
                  <a:schemeClr val="bg1"/>
                </a:solidFill>
                <a:latin typeface="Trebuchet MS" pitchFamily="34" charset="0"/>
              </a:rPr>
              <a:t>&amp;</a:t>
            </a:r>
            <a:r>
              <a:rPr lang="zh-CN" altLang="en-US" sz="2200" dirty="0">
                <a:solidFill>
                  <a:schemeClr val="bg1"/>
                </a:solidFill>
                <a:latin typeface="Trebuchet MS" pitchFamily="34" charset="0"/>
              </a:rPr>
              <a:t>服务</a:t>
            </a:r>
            <a:endParaRPr lang="en-CA" altLang="zh-CN" sz="22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7" name="Rounded Rectangle 13"/>
          <p:cNvSpPr>
            <a:spLocks noChangeArrowheads="1"/>
          </p:cNvSpPr>
          <p:nvPr/>
        </p:nvSpPr>
        <p:spPr bwMode="auto">
          <a:xfrm>
            <a:off x="622300" y="3397250"/>
            <a:ext cx="7991475" cy="5715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CA" altLang="zh-CN" sz="2200" dirty="0">
                <a:solidFill>
                  <a:schemeClr val="bg1"/>
                </a:solidFill>
                <a:latin typeface="Trebuchet MS" pitchFamily="34" charset="0"/>
              </a:rPr>
              <a:t>4. </a:t>
            </a:r>
            <a:r>
              <a:rPr lang="zh-CN" altLang="en-US" sz="2200" dirty="0">
                <a:solidFill>
                  <a:schemeClr val="bg1"/>
                </a:solidFill>
                <a:latin typeface="Trebuchet MS" pitchFamily="34" charset="0"/>
              </a:rPr>
              <a:t>特点</a:t>
            </a:r>
            <a:endParaRPr lang="en-CA" altLang="zh-CN" sz="22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949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9900" y="577850"/>
            <a:ext cx="6781800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335"/>
              </a:lnSpc>
              <a:tabLst>
                <a:tab pos="387350" algn="l"/>
              </a:tabLst>
            </a:pPr>
            <a:r>
              <a:rPr sz="3600" b="0" spc="-325" dirty="0">
                <a:latin typeface="Century Gothic" pitchFamily="34" charset="0"/>
              </a:rPr>
              <a:t>1</a:t>
            </a:r>
            <a:r>
              <a:rPr lang="fr-FR" sz="3600" b="0" spc="-325" dirty="0">
                <a:latin typeface="Century Gothic" pitchFamily="34" charset="0"/>
              </a:rPr>
              <a:t>.</a:t>
            </a:r>
            <a:r>
              <a:rPr sz="3600" b="0" spc="-325" dirty="0">
                <a:latin typeface="Century Gothic" pitchFamily="34" charset="0"/>
              </a:rPr>
              <a:t>	</a:t>
            </a:r>
            <a:r>
              <a:rPr lang="zh-CN" altLang="en-US" sz="3600" b="0" spc="-325" dirty="0">
                <a:latin typeface="Century Gothic" pitchFamily="34" charset="0"/>
              </a:rPr>
              <a:t>部门概况</a:t>
            </a:r>
            <a:endParaRPr sz="3600" b="0" cap="all" spc="10" dirty="0">
              <a:latin typeface="Century Gothic" pitchFamily="34" charset="0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9900" y="1263650"/>
            <a:ext cx="92964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4350" indent="-514350">
              <a:buAutoNum type="arabicPeriod"/>
              <a:tabLst>
                <a:tab pos="837565" algn="l"/>
              </a:tabLst>
            </a:pPr>
            <a:r>
              <a:rPr sz="3200" dirty="0">
                <a:latin typeface="Century Gothic" pitchFamily="34" charset="0"/>
                <a:cs typeface="Arial"/>
              </a:rPr>
              <a:t>1	</a:t>
            </a:r>
            <a:r>
              <a:rPr lang="zh-CN" altLang="en-US" sz="3200" spc="5" dirty="0">
                <a:latin typeface="Century Gothic" pitchFamily="34" charset="0"/>
                <a:cs typeface="Arial"/>
              </a:rPr>
              <a:t>关键数据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46101" y="2025650"/>
            <a:ext cx="9220199" cy="612775"/>
            <a:chOff x="317500" y="5545698"/>
            <a:chExt cx="9220199" cy="612775"/>
          </a:xfrm>
        </p:grpSpPr>
        <p:sp>
          <p:nvSpPr>
            <p:cNvPr id="4" name="Rounded Rectangle 52"/>
            <p:cNvSpPr>
              <a:spLocks noChangeArrowheads="1"/>
            </p:cNvSpPr>
            <p:nvPr/>
          </p:nvSpPr>
          <p:spPr bwMode="auto">
            <a:xfrm>
              <a:off x="2657474" y="5545698"/>
              <a:ext cx="6880225" cy="61277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800100" lvl="1" indent="-533400" eaLnBrk="0" hangingPunct="0">
                <a:lnSpc>
                  <a:spcPts val="1000"/>
                </a:lnSpc>
                <a:spcBef>
                  <a:spcPct val="50000"/>
                </a:spcBef>
              </a:pPr>
              <a:r>
                <a:rPr lang="zh-CN" altLang="en-US" sz="1600" dirty="0">
                  <a:solidFill>
                    <a:schemeClr val="bg1"/>
                  </a:solidFill>
                  <a:latin typeface="Century Gothic" pitchFamily="34" charset="0"/>
                  <a:cs typeface="Arial"/>
                </a:rPr>
                <a:t>销轴、销轴组件、其他机加零件等</a:t>
              </a:r>
              <a:endParaRPr lang="en-IE" altLang="zh-CN" sz="16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5" name="Rounded Rectangle 53"/>
            <p:cNvSpPr>
              <a:spLocks noChangeArrowheads="1"/>
            </p:cNvSpPr>
            <p:nvPr/>
          </p:nvSpPr>
          <p:spPr bwMode="auto">
            <a:xfrm>
              <a:off x="317500" y="5545698"/>
              <a:ext cx="1963737" cy="61277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 eaLnBrk="0" hangingPunct="0">
                <a:spcBef>
                  <a:spcPct val="50000"/>
                </a:spcBef>
              </a:pPr>
              <a:r>
                <a:rPr lang="zh-CN" altLang="en-US" sz="1700" dirty="0">
                  <a:solidFill>
                    <a:schemeClr val="bg1"/>
                  </a:solidFill>
                  <a:latin typeface="Century Gothic" pitchFamily="34" charset="0"/>
                </a:rPr>
                <a:t>产品</a:t>
              </a:r>
              <a:endParaRPr lang="en-CA" altLang="zh-CN" sz="17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cxnSp>
          <p:nvCxnSpPr>
            <p:cNvPr id="6" name="Straight Connector 53"/>
            <p:cNvCxnSpPr/>
            <p:nvPr/>
          </p:nvCxnSpPr>
          <p:spPr>
            <a:xfrm>
              <a:off x="2263775" y="5806048"/>
              <a:ext cx="431800" cy="1587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546101" y="2787650"/>
            <a:ext cx="9220199" cy="612775"/>
            <a:chOff x="317500" y="5545698"/>
            <a:chExt cx="9220199" cy="612775"/>
          </a:xfrm>
        </p:grpSpPr>
        <p:sp>
          <p:nvSpPr>
            <p:cNvPr id="21" name="Rounded Rectangle 52"/>
            <p:cNvSpPr>
              <a:spLocks noChangeArrowheads="1"/>
            </p:cNvSpPr>
            <p:nvPr/>
          </p:nvSpPr>
          <p:spPr bwMode="auto">
            <a:xfrm>
              <a:off x="2657474" y="5545698"/>
              <a:ext cx="6880225" cy="61277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800100" lvl="1" indent="-533400" eaLnBrk="0" hangingPunct="0">
                <a:lnSpc>
                  <a:spcPts val="1000"/>
                </a:lnSpc>
                <a:spcBef>
                  <a:spcPct val="50000"/>
                </a:spcBef>
              </a:pPr>
              <a:r>
                <a:rPr lang="zh-CN" altLang="en-US" sz="1600" dirty="0">
                  <a:solidFill>
                    <a:schemeClr val="bg1"/>
                  </a:solidFill>
                  <a:latin typeface="Century Gothic" pitchFamily="34" charset="0"/>
                  <a:cs typeface="Arial"/>
                </a:rPr>
                <a:t>超过</a:t>
              </a:r>
              <a:r>
                <a:rPr lang="en-US" altLang="zh-CN" sz="1600" dirty="0">
                  <a:solidFill>
                    <a:schemeClr val="bg1"/>
                  </a:solidFill>
                  <a:latin typeface="Century Gothic" pitchFamily="34" charset="0"/>
                  <a:cs typeface="Arial"/>
                </a:rPr>
                <a:t>350</a:t>
              </a:r>
              <a:r>
                <a:rPr lang="zh-CN" altLang="en-US" sz="1600" dirty="0">
                  <a:solidFill>
                    <a:schemeClr val="bg1"/>
                  </a:solidFill>
                  <a:latin typeface="Century Gothic" pitchFamily="34" charset="0"/>
                  <a:cs typeface="Arial"/>
                </a:rPr>
                <a:t>台生产及检测设备</a:t>
              </a:r>
              <a:endParaRPr lang="en-IE" altLang="zh-CN" sz="16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22" name="Rounded Rectangle 53"/>
            <p:cNvSpPr>
              <a:spLocks noChangeArrowheads="1"/>
            </p:cNvSpPr>
            <p:nvPr/>
          </p:nvSpPr>
          <p:spPr bwMode="auto">
            <a:xfrm>
              <a:off x="317500" y="5545698"/>
              <a:ext cx="1963737" cy="61277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 eaLnBrk="0" hangingPunct="0">
                <a:spcBef>
                  <a:spcPct val="50000"/>
                </a:spcBef>
              </a:pPr>
              <a:r>
                <a:rPr lang="zh-CN" altLang="en-US" sz="1700" dirty="0">
                  <a:solidFill>
                    <a:schemeClr val="bg1"/>
                  </a:solidFill>
                  <a:latin typeface="Century Gothic" pitchFamily="34" charset="0"/>
                </a:rPr>
                <a:t>设备</a:t>
              </a:r>
              <a:endParaRPr lang="en-CA" altLang="zh-CN" sz="17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cxnSp>
          <p:nvCxnSpPr>
            <p:cNvPr id="23" name="Straight Connector 53"/>
            <p:cNvCxnSpPr/>
            <p:nvPr/>
          </p:nvCxnSpPr>
          <p:spPr>
            <a:xfrm>
              <a:off x="2263775" y="5806048"/>
              <a:ext cx="431800" cy="1587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546101" y="3546476"/>
            <a:ext cx="9220200" cy="615950"/>
            <a:chOff x="317500" y="5542524"/>
            <a:chExt cx="9220200" cy="615950"/>
          </a:xfrm>
        </p:grpSpPr>
        <p:sp>
          <p:nvSpPr>
            <p:cNvPr id="25" name="Rounded Rectangle 52"/>
            <p:cNvSpPr>
              <a:spLocks noChangeArrowheads="1"/>
            </p:cNvSpPr>
            <p:nvPr/>
          </p:nvSpPr>
          <p:spPr bwMode="auto">
            <a:xfrm>
              <a:off x="2657474" y="5542524"/>
              <a:ext cx="6880226" cy="615950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800100" lvl="1" indent="-533400" eaLnBrk="0" hangingPunct="0">
                <a:lnSpc>
                  <a:spcPts val="1000"/>
                </a:lnSpc>
                <a:spcBef>
                  <a:spcPct val="50000"/>
                </a:spcBef>
              </a:pPr>
              <a:r>
                <a:rPr lang="zh-CN" altLang="en-US" sz="1600" dirty="0">
                  <a:solidFill>
                    <a:schemeClr val="bg1"/>
                  </a:solidFill>
                  <a:latin typeface="Century Gothic" pitchFamily="34" charset="0"/>
                </a:rPr>
                <a:t>挖掘机、建筑机械、装载机、越野载重车辆、农业机械等</a:t>
              </a:r>
              <a:endParaRPr lang="en-IE" altLang="zh-CN" sz="16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26" name="Rounded Rectangle 53"/>
            <p:cNvSpPr>
              <a:spLocks noChangeArrowheads="1"/>
            </p:cNvSpPr>
            <p:nvPr/>
          </p:nvSpPr>
          <p:spPr bwMode="auto">
            <a:xfrm>
              <a:off x="317500" y="5545698"/>
              <a:ext cx="1963737" cy="61277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 eaLnBrk="0" hangingPunct="0">
                <a:spcBef>
                  <a:spcPct val="50000"/>
                </a:spcBef>
              </a:pPr>
              <a:r>
                <a:rPr lang="zh-CN" altLang="en-US" sz="1700" dirty="0">
                  <a:solidFill>
                    <a:schemeClr val="bg1"/>
                  </a:solidFill>
                  <a:latin typeface="Century Gothic" pitchFamily="34" charset="0"/>
                </a:rPr>
                <a:t>应用领域</a:t>
              </a:r>
              <a:endParaRPr lang="en-CA" altLang="zh-CN" sz="17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cxnSp>
          <p:nvCxnSpPr>
            <p:cNvPr id="27" name="Straight Connector 53"/>
            <p:cNvCxnSpPr/>
            <p:nvPr/>
          </p:nvCxnSpPr>
          <p:spPr>
            <a:xfrm>
              <a:off x="2263775" y="5806048"/>
              <a:ext cx="431800" cy="1587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/>
          <p:cNvGrpSpPr/>
          <p:nvPr/>
        </p:nvGrpSpPr>
        <p:grpSpPr>
          <a:xfrm>
            <a:off x="546101" y="4311650"/>
            <a:ext cx="9220199" cy="612775"/>
            <a:chOff x="317500" y="5545698"/>
            <a:chExt cx="9220199" cy="612775"/>
          </a:xfrm>
        </p:grpSpPr>
        <p:sp>
          <p:nvSpPr>
            <p:cNvPr id="29" name="Rounded Rectangle 52"/>
            <p:cNvSpPr>
              <a:spLocks noChangeArrowheads="1"/>
            </p:cNvSpPr>
            <p:nvPr/>
          </p:nvSpPr>
          <p:spPr bwMode="auto">
            <a:xfrm>
              <a:off x="2657474" y="5545698"/>
              <a:ext cx="6880225" cy="61277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800100" lvl="1" indent="-533400" eaLnBrk="0" hangingPunct="0">
                <a:lnSpc>
                  <a:spcPts val="1000"/>
                </a:lnSpc>
                <a:spcBef>
                  <a:spcPct val="50000"/>
                </a:spcBef>
              </a:pPr>
              <a:r>
                <a:rPr lang="en-US" altLang="zh-CN" sz="1600" spc="-5" dirty="0">
                  <a:solidFill>
                    <a:schemeClr val="bg1"/>
                  </a:solidFill>
                  <a:latin typeface="Century Gothic" pitchFamily="34" charset="0"/>
                  <a:cs typeface="Arial"/>
                </a:rPr>
                <a:t>12,000</a:t>
              </a:r>
              <a:r>
                <a:rPr lang="en-US" altLang="zh-CN" sz="1600" spc="5" dirty="0">
                  <a:solidFill>
                    <a:schemeClr val="bg1"/>
                  </a:solidFill>
                  <a:latin typeface="Century Gothic" pitchFamily="34" charset="0"/>
                  <a:cs typeface="宋体"/>
                </a:rPr>
                <a:t>㎡</a:t>
              </a:r>
              <a:endParaRPr lang="en-IE" altLang="zh-CN" sz="16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30" name="Rounded Rectangle 53"/>
            <p:cNvSpPr>
              <a:spLocks noChangeArrowheads="1"/>
            </p:cNvSpPr>
            <p:nvPr/>
          </p:nvSpPr>
          <p:spPr bwMode="auto">
            <a:xfrm>
              <a:off x="317500" y="5545698"/>
              <a:ext cx="1963737" cy="61277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 eaLnBrk="0" hangingPunct="0">
                <a:spcBef>
                  <a:spcPct val="50000"/>
                </a:spcBef>
              </a:pPr>
              <a:r>
                <a:rPr lang="en-US" altLang="zh-CN" sz="1700" spc="-40" dirty="0">
                  <a:solidFill>
                    <a:schemeClr val="bg1"/>
                  </a:solidFill>
                  <a:latin typeface="Century Gothic" pitchFamily="34" charset="0"/>
                  <a:cs typeface="Arial"/>
                </a:rPr>
                <a:t> </a:t>
              </a:r>
              <a:r>
                <a:rPr lang="zh-CN" altLang="en-US" sz="1700" spc="-40" dirty="0">
                  <a:solidFill>
                    <a:schemeClr val="bg1"/>
                  </a:solidFill>
                  <a:latin typeface="Century Gothic" pitchFamily="34" charset="0"/>
                  <a:cs typeface="Arial"/>
                </a:rPr>
                <a:t>建筑面积</a:t>
              </a:r>
              <a:endParaRPr lang="en-CA" altLang="zh-CN" sz="17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cxnSp>
          <p:nvCxnSpPr>
            <p:cNvPr id="31" name="Straight Connector 53"/>
            <p:cNvCxnSpPr/>
            <p:nvPr/>
          </p:nvCxnSpPr>
          <p:spPr>
            <a:xfrm>
              <a:off x="2263775" y="5806048"/>
              <a:ext cx="431800" cy="1587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/>
          <p:cNvGrpSpPr/>
          <p:nvPr/>
        </p:nvGrpSpPr>
        <p:grpSpPr>
          <a:xfrm>
            <a:off x="546101" y="5073650"/>
            <a:ext cx="9220199" cy="612775"/>
            <a:chOff x="317500" y="5545698"/>
            <a:chExt cx="9220199" cy="612775"/>
          </a:xfrm>
        </p:grpSpPr>
        <p:sp>
          <p:nvSpPr>
            <p:cNvPr id="33" name="Rounded Rectangle 52"/>
            <p:cNvSpPr>
              <a:spLocks noChangeArrowheads="1"/>
            </p:cNvSpPr>
            <p:nvPr/>
          </p:nvSpPr>
          <p:spPr bwMode="auto">
            <a:xfrm>
              <a:off x="2657474" y="5545698"/>
              <a:ext cx="6880225" cy="61277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800100" lvl="1" indent="-533400" eaLnBrk="0" hangingPunct="0">
                <a:lnSpc>
                  <a:spcPts val="1000"/>
                </a:lnSpc>
                <a:spcBef>
                  <a:spcPct val="50000"/>
                </a:spcBef>
              </a:pPr>
              <a:r>
                <a:rPr lang="en-US" altLang="zh-CN" sz="1600" dirty="0">
                  <a:solidFill>
                    <a:schemeClr val="bg1"/>
                  </a:solidFill>
                  <a:latin typeface="Century Gothic" pitchFamily="34" charset="0"/>
                </a:rPr>
                <a:t>325</a:t>
              </a:r>
              <a:endParaRPr lang="zh-CN" altLang="en-US" sz="16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34" name="Rounded Rectangle 53"/>
            <p:cNvSpPr>
              <a:spLocks noChangeArrowheads="1"/>
            </p:cNvSpPr>
            <p:nvPr/>
          </p:nvSpPr>
          <p:spPr bwMode="auto">
            <a:xfrm>
              <a:off x="317500" y="5545698"/>
              <a:ext cx="1963737" cy="61277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 eaLnBrk="0" hangingPunct="0">
                <a:spcBef>
                  <a:spcPct val="50000"/>
                </a:spcBef>
              </a:pPr>
              <a:r>
                <a:rPr lang="zh-CN" altLang="en-US" sz="1700" spc="10" dirty="0">
                  <a:solidFill>
                    <a:schemeClr val="bg1"/>
                  </a:solidFill>
                  <a:latin typeface="Century Gothic" pitchFamily="34" charset="0"/>
                  <a:cs typeface="Arial"/>
                </a:rPr>
                <a:t>员工人数</a:t>
              </a:r>
              <a:r>
                <a:rPr lang="en-US" altLang="zh-CN" sz="1700" spc="10" dirty="0">
                  <a:solidFill>
                    <a:schemeClr val="bg1"/>
                  </a:solidFill>
                  <a:latin typeface="Century Gothic" pitchFamily="34" charset="0"/>
                  <a:cs typeface="Arial"/>
                </a:rPr>
                <a:t> (2017)</a:t>
              </a:r>
              <a:endParaRPr lang="en-CA" altLang="zh-CN" sz="17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cxnSp>
          <p:nvCxnSpPr>
            <p:cNvPr id="35" name="Straight Connector 53"/>
            <p:cNvCxnSpPr/>
            <p:nvPr/>
          </p:nvCxnSpPr>
          <p:spPr>
            <a:xfrm>
              <a:off x="2263775" y="5806048"/>
              <a:ext cx="431800" cy="1587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/>
          <p:cNvGrpSpPr/>
          <p:nvPr/>
        </p:nvGrpSpPr>
        <p:grpSpPr>
          <a:xfrm>
            <a:off x="546100" y="5832475"/>
            <a:ext cx="9220199" cy="612775"/>
            <a:chOff x="317500" y="5545698"/>
            <a:chExt cx="9220199" cy="612775"/>
          </a:xfrm>
        </p:grpSpPr>
        <p:sp>
          <p:nvSpPr>
            <p:cNvPr id="37" name="Rounded Rectangle 52"/>
            <p:cNvSpPr>
              <a:spLocks noChangeArrowheads="1"/>
            </p:cNvSpPr>
            <p:nvPr/>
          </p:nvSpPr>
          <p:spPr bwMode="auto">
            <a:xfrm>
              <a:off x="2657474" y="5545698"/>
              <a:ext cx="6880225" cy="61277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800100" lvl="1" indent="-533400" eaLnBrk="0" hangingPunct="0">
                <a:lnSpc>
                  <a:spcPts val="1000"/>
                </a:lnSpc>
                <a:spcBef>
                  <a:spcPct val="50000"/>
                </a:spcBef>
              </a:pPr>
              <a:r>
                <a:rPr lang="en-US" altLang="zh-CN" sz="1600" dirty="0">
                  <a:solidFill>
                    <a:schemeClr val="bg1"/>
                  </a:solidFill>
                  <a:latin typeface="Century Gothic" pitchFamily="34" charset="0"/>
                </a:rPr>
                <a:t>180</a:t>
              </a:r>
              <a:r>
                <a:rPr lang="zh-CN" altLang="en-US" sz="1600" dirty="0">
                  <a:solidFill>
                    <a:schemeClr val="bg1"/>
                  </a:solidFill>
                  <a:latin typeface="Century Gothic" pitchFamily="34" charset="0"/>
                </a:rPr>
                <a:t>万件</a:t>
              </a:r>
              <a:r>
                <a:rPr lang="en-US" altLang="zh-CN" sz="1600" dirty="0">
                  <a:solidFill>
                    <a:schemeClr val="bg1"/>
                  </a:solidFill>
                  <a:latin typeface="Century Gothic" pitchFamily="34" charset="0"/>
                </a:rPr>
                <a:t>/</a:t>
              </a:r>
              <a:r>
                <a:rPr lang="zh-CN" altLang="en-US" sz="1600" dirty="0">
                  <a:solidFill>
                    <a:schemeClr val="bg1"/>
                  </a:solidFill>
                  <a:latin typeface="Century Gothic" pitchFamily="34" charset="0"/>
                </a:rPr>
                <a:t>年</a:t>
              </a:r>
            </a:p>
          </p:txBody>
        </p:sp>
        <p:sp>
          <p:nvSpPr>
            <p:cNvPr id="38" name="Rounded Rectangle 53"/>
            <p:cNvSpPr>
              <a:spLocks noChangeArrowheads="1"/>
            </p:cNvSpPr>
            <p:nvPr/>
          </p:nvSpPr>
          <p:spPr bwMode="auto">
            <a:xfrm>
              <a:off x="317500" y="5545698"/>
              <a:ext cx="1963737" cy="61277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 eaLnBrk="0" hangingPunct="0">
                <a:spcBef>
                  <a:spcPct val="50000"/>
                </a:spcBef>
              </a:pPr>
              <a:r>
                <a:rPr lang="zh-CN" altLang="en-US" sz="1700" dirty="0">
                  <a:solidFill>
                    <a:schemeClr val="bg1"/>
                  </a:solidFill>
                  <a:latin typeface="Century Gothic" pitchFamily="34" charset="0"/>
                </a:rPr>
                <a:t>产能</a:t>
              </a:r>
              <a:endParaRPr lang="en-CA" altLang="zh-CN" sz="17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cxnSp>
          <p:nvCxnSpPr>
            <p:cNvPr id="39" name="Straight Connector 53"/>
            <p:cNvCxnSpPr/>
            <p:nvPr/>
          </p:nvCxnSpPr>
          <p:spPr>
            <a:xfrm>
              <a:off x="2263775" y="5806048"/>
              <a:ext cx="431800" cy="1587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671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0"/>
          <p:cNvSpPr txBox="1"/>
          <p:nvPr/>
        </p:nvSpPr>
        <p:spPr>
          <a:xfrm>
            <a:off x="469900" y="1263650"/>
            <a:ext cx="92964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4350" indent="-514350">
              <a:buAutoNum type="arabicPeriod"/>
              <a:tabLst>
                <a:tab pos="837565" algn="l"/>
              </a:tabLst>
            </a:pPr>
            <a:r>
              <a:rPr lang="en-US" sz="3200" dirty="0">
                <a:latin typeface="Century Gothic" pitchFamily="34" charset="0"/>
                <a:cs typeface="Arial"/>
              </a:rPr>
              <a:t>2</a:t>
            </a:r>
            <a:r>
              <a:rPr sz="3200" dirty="0">
                <a:latin typeface="Century Gothic" pitchFamily="34" charset="0"/>
                <a:cs typeface="Arial"/>
              </a:rPr>
              <a:t>	</a:t>
            </a:r>
            <a:r>
              <a:rPr lang="en-US" sz="3200" dirty="0">
                <a:latin typeface="Century Gothic" pitchFamily="34" charset="0"/>
                <a:cs typeface="Arial"/>
              </a:rPr>
              <a:t> </a:t>
            </a:r>
            <a:r>
              <a:rPr lang="zh-CN" altLang="en-US" sz="3200" dirty="0">
                <a:latin typeface="Century Gothic" pitchFamily="34" charset="0"/>
                <a:cs typeface="Arial"/>
              </a:rPr>
              <a:t>认证</a:t>
            </a:r>
            <a:endParaRPr lang="fr-FR" sz="3200" spc="5" dirty="0">
              <a:latin typeface="Century Gothic" pitchFamily="34" charset="0"/>
              <a:cs typeface="Arial"/>
            </a:endParaRPr>
          </a:p>
        </p:txBody>
      </p:sp>
      <p:sp>
        <p:nvSpPr>
          <p:cNvPr id="9" name="Rounded Rectangle 53"/>
          <p:cNvSpPr>
            <a:spLocks noChangeArrowheads="1"/>
          </p:cNvSpPr>
          <p:nvPr/>
        </p:nvSpPr>
        <p:spPr bwMode="auto">
          <a:xfrm>
            <a:off x="2397160" y="1873247"/>
            <a:ext cx="7140540" cy="6127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spcBef>
                <a:spcPct val="50000"/>
              </a:spcBef>
            </a:pPr>
            <a:r>
              <a:rPr lang="en-US" altLang="zh-CN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ISO9001</a:t>
            </a:r>
          </a:p>
        </p:txBody>
      </p:sp>
      <p:sp>
        <p:nvSpPr>
          <p:cNvPr id="10" name="Rounded Rectangle 53"/>
          <p:cNvSpPr>
            <a:spLocks noChangeArrowheads="1"/>
          </p:cNvSpPr>
          <p:nvPr/>
        </p:nvSpPr>
        <p:spPr bwMode="auto">
          <a:xfrm>
            <a:off x="2393984" y="2559051"/>
            <a:ext cx="7143715" cy="6127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spcBef>
                <a:spcPct val="50000"/>
              </a:spcBef>
            </a:pPr>
            <a:r>
              <a:rPr lang="en-US" altLang="zh-CN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TS 16949</a:t>
            </a:r>
          </a:p>
        </p:txBody>
      </p:sp>
      <p:sp>
        <p:nvSpPr>
          <p:cNvPr id="11" name="Rounded Rectangle 53"/>
          <p:cNvSpPr>
            <a:spLocks noChangeArrowheads="1"/>
          </p:cNvSpPr>
          <p:nvPr/>
        </p:nvSpPr>
        <p:spPr bwMode="auto">
          <a:xfrm>
            <a:off x="2374900" y="3930651"/>
            <a:ext cx="7162800" cy="6127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spcBef>
                <a:spcPct val="50000"/>
              </a:spcBef>
            </a:pPr>
            <a:r>
              <a:rPr lang="zh-CN" altLang="en-US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热处理荣获小松液压机械有限公司认证</a:t>
            </a:r>
            <a:endParaRPr lang="en-US" altLang="zh-CN" sz="1600" b="1" spc="-5" dirty="0">
              <a:solidFill>
                <a:schemeClr val="bg1"/>
              </a:solidFill>
              <a:latin typeface="Century Gothic" pitchFamily="34" charset="0"/>
              <a:cs typeface="Arial"/>
            </a:endParaRPr>
          </a:p>
        </p:txBody>
      </p:sp>
      <p:sp>
        <p:nvSpPr>
          <p:cNvPr id="14" name="Rounded Rectangle 35"/>
          <p:cNvSpPr>
            <a:spLocks noChangeArrowheads="1"/>
          </p:cNvSpPr>
          <p:nvPr/>
        </p:nvSpPr>
        <p:spPr bwMode="auto">
          <a:xfrm>
            <a:off x="1051418" y="1873246"/>
            <a:ext cx="1214438" cy="6127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spcBef>
                <a:spcPct val="50000"/>
              </a:spcBef>
            </a:pPr>
            <a:r>
              <a:rPr lang="en-CA" altLang="zh-CN" dirty="0">
                <a:solidFill>
                  <a:schemeClr val="bg1"/>
                </a:solidFill>
                <a:latin typeface="Century Gothic" pitchFamily="34" charset="0"/>
              </a:rPr>
              <a:t>2004</a:t>
            </a:r>
          </a:p>
        </p:txBody>
      </p:sp>
      <p:cxnSp>
        <p:nvCxnSpPr>
          <p:cNvPr id="19" name="Straight Connector 4"/>
          <p:cNvCxnSpPr>
            <a:endCxn id="14" idx="3"/>
          </p:cNvCxnSpPr>
          <p:nvPr/>
        </p:nvCxnSpPr>
        <p:spPr>
          <a:xfrm flipH="1" flipV="1">
            <a:off x="2265856" y="2179634"/>
            <a:ext cx="185244" cy="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35"/>
          <p:cNvSpPr>
            <a:spLocks noChangeArrowheads="1"/>
          </p:cNvSpPr>
          <p:nvPr/>
        </p:nvSpPr>
        <p:spPr bwMode="auto">
          <a:xfrm>
            <a:off x="1051418" y="2559050"/>
            <a:ext cx="1214438" cy="6127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spcBef>
                <a:spcPct val="50000"/>
              </a:spcBef>
            </a:pPr>
            <a:r>
              <a:rPr lang="en-CA" altLang="zh-CN" dirty="0">
                <a:solidFill>
                  <a:schemeClr val="bg1"/>
                </a:solidFill>
                <a:latin typeface="Century Gothic" pitchFamily="34" charset="0"/>
              </a:rPr>
              <a:t>2006</a:t>
            </a:r>
          </a:p>
        </p:txBody>
      </p:sp>
      <p:cxnSp>
        <p:nvCxnSpPr>
          <p:cNvPr id="21" name="Straight Connector 4"/>
          <p:cNvCxnSpPr>
            <a:endCxn id="20" idx="3"/>
          </p:cNvCxnSpPr>
          <p:nvPr/>
        </p:nvCxnSpPr>
        <p:spPr>
          <a:xfrm flipH="1" flipV="1">
            <a:off x="2265856" y="2865438"/>
            <a:ext cx="185244" cy="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35"/>
          <p:cNvSpPr>
            <a:spLocks noChangeArrowheads="1"/>
          </p:cNvSpPr>
          <p:nvPr/>
        </p:nvSpPr>
        <p:spPr bwMode="auto">
          <a:xfrm>
            <a:off x="1051418" y="3930650"/>
            <a:ext cx="1214438" cy="6127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spcBef>
                <a:spcPct val="50000"/>
              </a:spcBef>
            </a:pPr>
            <a:r>
              <a:rPr lang="en-CA" altLang="zh-CN" dirty="0">
                <a:solidFill>
                  <a:schemeClr val="bg1"/>
                </a:solidFill>
                <a:latin typeface="Century Gothic" pitchFamily="34" charset="0"/>
              </a:rPr>
              <a:t>2011</a:t>
            </a:r>
          </a:p>
        </p:txBody>
      </p:sp>
      <p:cxnSp>
        <p:nvCxnSpPr>
          <p:cNvPr id="23" name="Straight Connector 4"/>
          <p:cNvCxnSpPr>
            <a:endCxn id="22" idx="3"/>
          </p:cNvCxnSpPr>
          <p:nvPr/>
        </p:nvCxnSpPr>
        <p:spPr>
          <a:xfrm flipH="1" flipV="1">
            <a:off x="2265856" y="4237038"/>
            <a:ext cx="185244" cy="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53"/>
          <p:cNvSpPr>
            <a:spLocks noChangeArrowheads="1"/>
          </p:cNvSpPr>
          <p:nvPr/>
        </p:nvSpPr>
        <p:spPr bwMode="auto">
          <a:xfrm>
            <a:off x="2397160" y="3244851"/>
            <a:ext cx="7140540" cy="6127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spcBef>
                <a:spcPct val="50000"/>
              </a:spcBef>
            </a:pPr>
            <a:r>
              <a:rPr lang="zh-CN" altLang="en-US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热处理荣获住友工程机械认证</a:t>
            </a:r>
            <a:endParaRPr lang="en-US" altLang="zh-CN" sz="1600" b="1" spc="-5" dirty="0">
              <a:solidFill>
                <a:schemeClr val="bg1"/>
              </a:solidFill>
              <a:latin typeface="Century Gothic" pitchFamily="34" charset="0"/>
              <a:cs typeface="Arial"/>
            </a:endParaRPr>
          </a:p>
        </p:txBody>
      </p:sp>
      <p:sp>
        <p:nvSpPr>
          <p:cNvPr id="25" name="Rounded Rectangle 35"/>
          <p:cNvSpPr>
            <a:spLocks noChangeArrowheads="1"/>
          </p:cNvSpPr>
          <p:nvPr/>
        </p:nvSpPr>
        <p:spPr bwMode="auto">
          <a:xfrm>
            <a:off x="1054593" y="3244850"/>
            <a:ext cx="1214438" cy="6127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spcBef>
                <a:spcPct val="50000"/>
              </a:spcBef>
            </a:pPr>
            <a:r>
              <a:rPr lang="en-CA" altLang="zh-CN" dirty="0">
                <a:solidFill>
                  <a:schemeClr val="bg1"/>
                </a:solidFill>
                <a:latin typeface="Century Gothic" pitchFamily="34" charset="0"/>
              </a:rPr>
              <a:t>2009</a:t>
            </a:r>
          </a:p>
        </p:txBody>
      </p:sp>
      <p:cxnSp>
        <p:nvCxnSpPr>
          <p:cNvPr id="26" name="Straight Connector 4"/>
          <p:cNvCxnSpPr>
            <a:endCxn id="25" idx="3"/>
          </p:cNvCxnSpPr>
          <p:nvPr/>
        </p:nvCxnSpPr>
        <p:spPr>
          <a:xfrm flipH="1" flipV="1">
            <a:off x="2269031" y="3551238"/>
            <a:ext cx="185244" cy="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53"/>
          <p:cNvSpPr>
            <a:spLocks noChangeArrowheads="1"/>
          </p:cNvSpPr>
          <p:nvPr/>
        </p:nvSpPr>
        <p:spPr bwMode="auto">
          <a:xfrm>
            <a:off x="2397160" y="4616451"/>
            <a:ext cx="7140540" cy="6127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spcBef>
                <a:spcPct val="50000"/>
              </a:spcBef>
            </a:pPr>
            <a:r>
              <a:rPr lang="en-US" altLang="zh-CN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ISO 14000</a:t>
            </a:r>
          </a:p>
        </p:txBody>
      </p:sp>
      <p:sp>
        <p:nvSpPr>
          <p:cNvPr id="28" name="Rounded Rectangle 35"/>
          <p:cNvSpPr>
            <a:spLocks noChangeArrowheads="1"/>
          </p:cNvSpPr>
          <p:nvPr/>
        </p:nvSpPr>
        <p:spPr bwMode="auto">
          <a:xfrm>
            <a:off x="1073678" y="4616450"/>
            <a:ext cx="1214438" cy="6127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spcBef>
                <a:spcPct val="50000"/>
              </a:spcBef>
            </a:pPr>
            <a:r>
              <a:rPr lang="en-CA" altLang="zh-CN" dirty="0">
                <a:solidFill>
                  <a:schemeClr val="bg1"/>
                </a:solidFill>
                <a:latin typeface="Century Gothic" pitchFamily="34" charset="0"/>
              </a:rPr>
              <a:t>2012</a:t>
            </a:r>
          </a:p>
        </p:txBody>
      </p:sp>
      <p:cxnSp>
        <p:nvCxnSpPr>
          <p:cNvPr id="29" name="Straight Connector 4"/>
          <p:cNvCxnSpPr>
            <a:endCxn id="28" idx="3"/>
          </p:cNvCxnSpPr>
          <p:nvPr/>
        </p:nvCxnSpPr>
        <p:spPr>
          <a:xfrm flipH="1" flipV="1">
            <a:off x="2288116" y="4922838"/>
            <a:ext cx="185244" cy="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5762042" y="6978650"/>
            <a:ext cx="4932362" cy="577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228600" indent="-228600" algn="ctr" eaLnBrk="0" hangingPunct="0">
              <a:buFontTx/>
              <a:buAutoNum type="arabicPeriod"/>
            </a:pPr>
            <a:endParaRPr lang="zh-CN" altLang="en-US" sz="1400" b="1"/>
          </a:p>
        </p:txBody>
      </p:sp>
      <p:pic>
        <p:nvPicPr>
          <p:cNvPr id="16" name="Picture 3" descr="E:\公司相关资质\2015体系证书\TS16949证书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375" y="5576018"/>
            <a:ext cx="1155323" cy="16604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783579"/>
              </p:ext>
            </p:extLst>
          </p:nvPr>
        </p:nvGraphicFramePr>
        <p:xfrm>
          <a:off x="7023100" y="5567906"/>
          <a:ext cx="1185171" cy="1712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" name="Acrobat Document" r:id="rId4" imgW="5923800" imgH="8419680" progId="AcroExch.Document.7">
                  <p:embed/>
                </p:oleObj>
              </mc:Choice>
              <mc:Fallback>
                <p:oleObj name="Acrobat Document" r:id="rId4" imgW="5923800" imgH="841968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3100" y="5567906"/>
                        <a:ext cx="1185171" cy="17123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5" descr="E:\公司相关资质\2015体系证书\ISO14001证书英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8047" y="5577830"/>
            <a:ext cx="1116453" cy="16604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4" descr="DSC06706"/>
          <p:cNvPicPr>
            <a:picLocks noChangeAspect="1" noChangeArrowheads="1"/>
          </p:cNvPicPr>
          <p:nvPr/>
        </p:nvPicPr>
        <p:blipFill rotWithShape="1">
          <a:blip r:embed="rId7" cstate="print"/>
          <a:srcRect l="11407" t="7671" r="9217" b="7988"/>
          <a:stretch/>
        </p:blipFill>
        <p:spPr bwMode="auto">
          <a:xfrm>
            <a:off x="4279900" y="5577829"/>
            <a:ext cx="1116453" cy="1660479"/>
          </a:xfrm>
          <a:prstGeom prst="rect">
            <a:avLst/>
          </a:prstGeom>
          <a:ln w="19050" cap="sq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9"/>
          <p:cNvPicPr>
            <a:picLocks noChangeAspect="1" noChangeArrowheads="1"/>
          </p:cNvPicPr>
          <p:nvPr/>
        </p:nvPicPr>
        <p:blipFill rotWithShape="1">
          <a:blip r:embed="rId8" cstate="print"/>
          <a:srcRect l="6619" t="9924" r="7590" b="9607"/>
          <a:stretch/>
        </p:blipFill>
        <p:spPr bwMode="auto">
          <a:xfrm>
            <a:off x="1536700" y="5576018"/>
            <a:ext cx="2402555" cy="1691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object 2">
            <a:extLst>
              <a:ext uri="{FF2B5EF4-FFF2-40B4-BE49-F238E27FC236}">
                <a16:creationId xmlns:a16="http://schemas.microsoft.com/office/drawing/2014/main" id="{A8868BCD-7474-4614-91A6-3BD841803CA6}"/>
              </a:ext>
            </a:extLst>
          </p:cNvPr>
          <p:cNvSpPr txBox="1">
            <a:spLocks/>
          </p:cNvSpPr>
          <p:nvPr/>
        </p:nvSpPr>
        <p:spPr>
          <a:xfrm>
            <a:off x="469900" y="577850"/>
            <a:ext cx="6781800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微软雅黑"/>
                <a:ea typeface="+mj-ea"/>
                <a:cs typeface="微软雅黑"/>
              </a:defRPr>
            </a:lvl1pPr>
          </a:lstStyle>
          <a:p>
            <a:pPr marL="12700">
              <a:lnSpc>
                <a:spcPts val="3335"/>
              </a:lnSpc>
              <a:tabLst>
                <a:tab pos="387350" algn="l"/>
              </a:tabLst>
            </a:pPr>
            <a:r>
              <a:rPr lang="en-US" altLang="zh-CN" sz="3600" b="0" kern="0" spc="-325">
                <a:latin typeface="Century Gothic" pitchFamily="34" charset="0"/>
              </a:rPr>
              <a:t>1.</a:t>
            </a:r>
            <a:r>
              <a:rPr lang="zh-CN" altLang="en-US" sz="3600" b="0" kern="0" spc="-325">
                <a:latin typeface="Century Gothic" pitchFamily="34" charset="0"/>
              </a:rPr>
              <a:t>	部门概况</a:t>
            </a:r>
            <a:endParaRPr lang="zh-CN" altLang="en-US" sz="3600" b="0" kern="0" cap="all" spc="10" dirty="0">
              <a:latin typeface="Century Gothic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4072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0"/>
          <p:cNvSpPr txBox="1"/>
          <p:nvPr/>
        </p:nvSpPr>
        <p:spPr>
          <a:xfrm>
            <a:off x="469900" y="1263650"/>
            <a:ext cx="92964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4350" indent="-514350">
              <a:buAutoNum type="arabicPeriod"/>
              <a:tabLst>
                <a:tab pos="837565" algn="l"/>
              </a:tabLst>
            </a:pPr>
            <a:r>
              <a:rPr lang="en-US" sz="3200" dirty="0">
                <a:latin typeface="Century Gothic" pitchFamily="34" charset="0"/>
                <a:cs typeface="Arial"/>
              </a:rPr>
              <a:t>3</a:t>
            </a:r>
            <a:r>
              <a:rPr sz="3200" dirty="0">
                <a:latin typeface="Century Gothic" pitchFamily="34" charset="0"/>
                <a:cs typeface="Arial"/>
              </a:rPr>
              <a:t>	</a:t>
            </a:r>
            <a:r>
              <a:rPr lang="zh-CN" altLang="en-US" sz="3200" dirty="0">
                <a:latin typeface="Century Gothic" pitchFamily="34" charset="0"/>
                <a:cs typeface="Arial"/>
              </a:rPr>
              <a:t>获奖情况</a:t>
            </a:r>
            <a:endParaRPr lang="fr-FR" sz="3200" spc="5" dirty="0">
              <a:latin typeface="Century Gothic" pitchFamily="34" charset="0"/>
              <a:cs typeface="Arial"/>
            </a:endParaRPr>
          </a:p>
        </p:txBody>
      </p:sp>
      <p:sp>
        <p:nvSpPr>
          <p:cNvPr id="9" name="Rounded Rectangle 53"/>
          <p:cNvSpPr>
            <a:spLocks noChangeArrowheads="1"/>
          </p:cNvSpPr>
          <p:nvPr/>
        </p:nvSpPr>
        <p:spPr bwMode="auto">
          <a:xfrm>
            <a:off x="2679700" y="1873247"/>
            <a:ext cx="6858000" cy="6127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spcBef>
                <a:spcPct val="50000"/>
              </a:spcBef>
            </a:pPr>
            <a:r>
              <a:rPr lang="en-US" altLang="zh-CN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SQEP </a:t>
            </a:r>
            <a:r>
              <a:rPr lang="zh-CN" altLang="en-US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银牌</a:t>
            </a:r>
            <a:r>
              <a:rPr lang="en-US" altLang="zh-CN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 </a:t>
            </a:r>
          </a:p>
        </p:txBody>
      </p:sp>
      <p:sp>
        <p:nvSpPr>
          <p:cNvPr id="10" name="Rounded Rectangle 53"/>
          <p:cNvSpPr>
            <a:spLocks noChangeArrowheads="1"/>
          </p:cNvSpPr>
          <p:nvPr/>
        </p:nvSpPr>
        <p:spPr bwMode="auto">
          <a:xfrm>
            <a:off x="2676650" y="2559051"/>
            <a:ext cx="6861049" cy="6127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spcBef>
                <a:spcPct val="50000"/>
              </a:spcBef>
            </a:pPr>
            <a:r>
              <a:rPr lang="en-US" altLang="zh-CN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SQEP </a:t>
            </a:r>
            <a:r>
              <a:rPr lang="zh-CN" altLang="en-US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金牌</a:t>
            </a:r>
            <a:endParaRPr lang="en-US" altLang="zh-CN" sz="1600" b="1" spc="-5" dirty="0">
              <a:solidFill>
                <a:schemeClr val="bg1"/>
              </a:solidFill>
              <a:latin typeface="Century Gothic" pitchFamily="34" charset="0"/>
              <a:cs typeface="Arial"/>
            </a:endParaRPr>
          </a:p>
        </p:txBody>
      </p:sp>
      <p:sp>
        <p:nvSpPr>
          <p:cNvPr id="11" name="Rounded Rectangle 53"/>
          <p:cNvSpPr>
            <a:spLocks noChangeArrowheads="1"/>
          </p:cNvSpPr>
          <p:nvPr/>
        </p:nvSpPr>
        <p:spPr bwMode="auto">
          <a:xfrm>
            <a:off x="2658320" y="3930651"/>
            <a:ext cx="6879379" cy="6127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spcBef>
                <a:spcPct val="50000"/>
              </a:spcBef>
            </a:pPr>
            <a:r>
              <a:rPr lang="en-US" altLang="zh-CN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SQEP </a:t>
            </a:r>
            <a:r>
              <a:rPr lang="zh-CN" altLang="en-US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金牌</a:t>
            </a:r>
            <a:endParaRPr lang="en-US" altLang="zh-CN" sz="1600" b="1" spc="-5" dirty="0">
              <a:solidFill>
                <a:schemeClr val="bg1"/>
              </a:solidFill>
              <a:latin typeface="Century Gothic" pitchFamily="34" charset="0"/>
              <a:cs typeface="Arial"/>
            </a:endParaRPr>
          </a:p>
        </p:txBody>
      </p:sp>
      <p:sp>
        <p:nvSpPr>
          <p:cNvPr id="14" name="Rounded Rectangle 35"/>
          <p:cNvSpPr>
            <a:spLocks noChangeArrowheads="1"/>
          </p:cNvSpPr>
          <p:nvPr/>
        </p:nvSpPr>
        <p:spPr bwMode="auto">
          <a:xfrm>
            <a:off x="1051418" y="1873246"/>
            <a:ext cx="1410670" cy="6127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spcBef>
                <a:spcPct val="50000"/>
              </a:spcBef>
            </a:pPr>
            <a:r>
              <a:rPr lang="en-CA" altLang="zh-CN" dirty="0">
                <a:solidFill>
                  <a:schemeClr val="bg1"/>
                </a:solidFill>
                <a:latin typeface="Century Gothic" pitchFamily="34" charset="0"/>
              </a:rPr>
              <a:t>2012</a:t>
            </a:r>
            <a:r>
              <a:rPr lang="zh-CN" altLang="en-US" dirty="0">
                <a:solidFill>
                  <a:schemeClr val="bg1"/>
                </a:solidFill>
                <a:latin typeface="Century Gothic" pitchFamily="34" charset="0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Century Gothic" pitchFamily="34" charset="0"/>
              </a:rPr>
              <a:t>12</a:t>
            </a:r>
            <a:r>
              <a:rPr lang="zh-CN" altLang="en-US" dirty="0">
                <a:solidFill>
                  <a:schemeClr val="bg1"/>
                </a:solidFill>
                <a:latin typeface="Century Gothic" pitchFamily="34" charset="0"/>
              </a:rPr>
              <a:t>月</a:t>
            </a:r>
            <a:endParaRPr lang="en-CA" altLang="zh-CN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19" name="Straight Connector 4"/>
          <p:cNvCxnSpPr>
            <a:stCxn id="9" idx="1"/>
            <a:endCxn id="14" idx="3"/>
          </p:cNvCxnSpPr>
          <p:nvPr/>
        </p:nvCxnSpPr>
        <p:spPr>
          <a:xfrm flipH="1" flipV="1">
            <a:off x="2462088" y="2179634"/>
            <a:ext cx="217612" cy="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35"/>
          <p:cNvSpPr>
            <a:spLocks noChangeArrowheads="1"/>
          </p:cNvSpPr>
          <p:nvPr/>
        </p:nvSpPr>
        <p:spPr bwMode="auto">
          <a:xfrm>
            <a:off x="1051418" y="2559050"/>
            <a:ext cx="1410670" cy="6127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spcBef>
                <a:spcPct val="50000"/>
              </a:spcBef>
            </a:pPr>
            <a:r>
              <a:rPr lang="en-CA" altLang="zh-CN" dirty="0">
                <a:solidFill>
                  <a:schemeClr val="bg1"/>
                </a:solidFill>
                <a:latin typeface="Century Gothic" pitchFamily="34" charset="0"/>
              </a:rPr>
              <a:t>2013</a:t>
            </a:r>
            <a:r>
              <a:rPr lang="zh-CN" altLang="en-US" dirty="0">
                <a:solidFill>
                  <a:schemeClr val="bg1"/>
                </a:solidFill>
                <a:latin typeface="Century Gothic" pitchFamily="34" charset="0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Century Gothic" pitchFamily="34" charset="0"/>
              </a:rPr>
              <a:t>9</a:t>
            </a:r>
            <a:r>
              <a:rPr lang="zh-CN" altLang="en-US" dirty="0">
                <a:solidFill>
                  <a:schemeClr val="bg1"/>
                </a:solidFill>
                <a:latin typeface="Century Gothic" pitchFamily="34" charset="0"/>
              </a:rPr>
              <a:t>月</a:t>
            </a:r>
            <a:endParaRPr lang="en-CA" altLang="zh-CN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21" name="Straight Connector 4"/>
          <p:cNvCxnSpPr>
            <a:stCxn id="10" idx="1"/>
            <a:endCxn id="20" idx="3"/>
          </p:cNvCxnSpPr>
          <p:nvPr/>
        </p:nvCxnSpPr>
        <p:spPr>
          <a:xfrm flipH="1" flipV="1">
            <a:off x="2462088" y="2865438"/>
            <a:ext cx="214562" cy="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35"/>
          <p:cNvSpPr>
            <a:spLocks noChangeArrowheads="1"/>
          </p:cNvSpPr>
          <p:nvPr/>
        </p:nvSpPr>
        <p:spPr bwMode="auto">
          <a:xfrm>
            <a:off x="1051418" y="3930650"/>
            <a:ext cx="1410670" cy="6127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spcBef>
                <a:spcPct val="50000"/>
              </a:spcBef>
            </a:pPr>
            <a:r>
              <a:rPr lang="en-CA" altLang="zh-CN" dirty="0">
                <a:solidFill>
                  <a:schemeClr val="bg1"/>
                </a:solidFill>
                <a:latin typeface="Century Gothic" pitchFamily="34" charset="0"/>
              </a:rPr>
              <a:t>2015</a:t>
            </a:r>
            <a:r>
              <a:rPr lang="zh-CN" altLang="en-US" dirty="0">
                <a:solidFill>
                  <a:schemeClr val="bg1"/>
                </a:solidFill>
                <a:latin typeface="Century Gothic" pitchFamily="34" charset="0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Century Gothic" pitchFamily="34" charset="0"/>
              </a:rPr>
              <a:t>9</a:t>
            </a:r>
            <a:r>
              <a:rPr lang="zh-CN" altLang="en-US" dirty="0">
                <a:solidFill>
                  <a:schemeClr val="bg1"/>
                </a:solidFill>
                <a:latin typeface="Century Gothic" pitchFamily="34" charset="0"/>
              </a:rPr>
              <a:t>月</a:t>
            </a:r>
            <a:endParaRPr lang="en-CA" altLang="zh-CN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23" name="Straight Connector 4"/>
          <p:cNvCxnSpPr>
            <a:stCxn id="11" idx="1"/>
            <a:endCxn id="22" idx="3"/>
          </p:cNvCxnSpPr>
          <p:nvPr/>
        </p:nvCxnSpPr>
        <p:spPr>
          <a:xfrm flipH="1" flipV="1">
            <a:off x="2462088" y="4237038"/>
            <a:ext cx="196232" cy="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53"/>
          <p:cNvSpPr>
            <a:spLocks noChangeArrowheads="1"/>
          </p:cNvSpPr>
          <p:nvPr/>
        </p:nvSpPr>
        <p:spPr bwMode="auto">
          <a:xfrm>
            <a:off x="2679700" y="3244851"/>
            <a:ext cx="6858000" cy="6127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spcBef>
                <a:spcPct val="50000"/>
              </a:spcBef>
            </a:pPr>
            <a:r>
              <a:rPr lang="en-US" altLang="zh-CN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SQEP </a:t>
            </a:r>
            <a:r>
              <a:rPr lang="zh-CN" altLang="en-US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铜牌</a:t>
            </a:r>
            <a:r>
              <a:rPr lang="en-US" altLang="zh-CN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 </a:t>
            </a:r>
          </a:p>
        </p:txBody>
      </p:sp>
      <p:sp>
        <p:nvSpPr>
          <p:cNvPr id="25" name="Rounded Rectangle 35"/>
          <p:cNvSpPr>
            <a:spLocks noChangeArrowheads="1"/>
          </p:cNvSpPr>
          <p:nvPr/>
        </p:nvSpPr>
        <p:spPr bwMode="auto">
          <a:xfrm>
            <a:off x="1054593" y="3244850"/>
            <a:ext cx="1410670" cy="6127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spcBef>
                <a:spcPct val="50000"/>
              </a:spcBef>
            </a:pPr>
            <a:r>
              <a:rPr lang="en-CA" altLang="zh-CN" dirty="0">
                <a:solidFill>
                  <a:schemeClr val="bg1"/>
                </a:solidFill>
                <a:latin typeface="Century Gothic" pitchFamily="34" charset="0"/>
              </a:rPr>
              <a:t>2014</a:t>
            </a:r>
            <a:r>
              <a:rPr lang="zh-CN" altLang="en-US" dirty="0">
                <a:solidFill>
                  <a:schemeClr val="bg1"/>
                </a:solidFill>
                <a:latin typeface="Century Gothic" pitchFamily="34" charset="0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Century Gothic" pitchFamily="34" charset="0"/>
              </a:rPr>
              <a:t>10</a:t>
            </a:r>
            <a:r>
              <a:rPr lang="zh-CN" altLang="en-US" dirty="0">
                <a:solidFill>
                  <a:schemeClr val="bg1"/>
                </a:solidFill>
                <a:latin typeface="Century Gothic" pitchFamily="34" charset="0"/>
              </a:rPr>
              <a:t>月</a:t>
            </a:r>
            <a:endParaRPr lang="en-CA" altLang="zh-CN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26" name="Straight Connector 4"/>
          <p:cNvCxnSpPr>
            <a:stCxn id="24" idx="1"/>
            <a:endCxn id="25" idx="3"/>
          </p:cNvCxnSpPr>
          <p:nvPr/>
        </p:nvCxnSpPr>
        <p:spPr>
          <a:xfrm flipH="1" flipV="1">
            <a:off x="2465263" y="3551238"/>
            <a:ext cx="214437" cy="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53"/>
          <p:cNvSpPr>
            <a:spLocks noChangeArrowheads="1"/>
          </p:cNvSpPr>
          <p:nvPr/>
        </p:nvSpPr>
        <p:spPr bwMode="auto">
          <a:xfrm>
            <a:off x="2658321" y="4613275"/>
            <a:ext cx="6879379" cy="6127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spcBef>
                <a:spcPct val="50000"/>
              </a:spcBef>
            </a:pPr>
            <a:r>
              <a:rPr lang="en-US" altLang="zh-CN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SQEP </a:t>
            </a:r>
            <a:r>
              <a:rPr lang="zh-CN" altLang="en-US" sz="1600" b="1" spc="-5" dirty="0">
                <a:solidFill>
                  <a:schemeClr val="bg1"/>
                </a:solidFill>
                <a:latin typeface="Century Gothic" pitchFamily="34" charset="0"/>
                <a:cs typeface="Arial"/>
              </a:rPr>
              <a:t>银牌</a:t>
            </a:r>
            <a:endParaRPr lang="en-US" altLang="zh-CN" sz="1600" b="1" spc="-5" dirty="0">
              <a:solidFill>
                <a:schemeClr val="bg1"/>
              </a:solidFill>
              <a:latin typeface="Century Gothic" pitchFamily="34" charset="0"/>
              <a:cs typeface="Arial"/>
            </a:endParaRPr>
          </a:p>
        </p:txBody>
      </p:sp>
      <p:sp>
        <p:nvSpPr>
          <p:cNvPr id="28" name="Rounded Rectangle 35"/>
          <p:cNvSpPr>
            <a:spLocks noChangeArrowheads="1"/>
          </p:cNvSpPr>
          <p:nvPr/>
        </p:nvSpPr>
        <p:spPr bwMode="auto">
          <a:xfrm>
            <a:off x="1051419" y="4613274"/>
            <a:ext cx="1410670" cy="61277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spcBef>
                <a:spcPct val="50000"/>
              </a:spcBef>
            </a:pPr>
            <a:r>
              <a:rPr lang="en-CA" altLang="zh-CN" dirty="0">
                <a:solidFill>
                  <a:schemeClr val="bg1"/>
                </a:solidFill>
                <a:latin typeface="Century Gothic" pitchFamily="34" charset="0"/>
              </a:rPr>
              <a:t>2016</a:t>
            </a:r>
            <a:r>
              <a:rPr lang="zh-CN" altLang="en-US" dirty="0">
                <a:solidFill>
                  <a:schemeClr val="bg1"/>
                </a:solidFill>
                <a:latin typeface="Century Gothic" pitchFamily="34" charset="0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Century Gothic" pitchFamily="34" charset="0"/>
              </a:rPr>
              <a:t>11</a:t>
            </a:r>
            <a:r>
              <a:rPr lang="zh-CN" altLang="en-US" dirty="0">
                <a:solidFill>
                  <a:schemeClr val="bg1"/>
                </a:solidFill>
                <a:latin typeface="Century Gothic" pitchFamily="34" charset="0"/>
              </a:rPr>
              <a:t>月</a:t>
            </a:r>
            <a:endParaRPr lang="en-CA" altLang="zh-CN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29" name="Straight Connector 4"/>
          <p:cNvCxnSpPr>
            <a:stCxn id="27" idx="1"/>
            <a:endCxn id="28" idx="3"/>
          </p:cNvCxnSpPr>
          <p:nvPr/>
        </p:nvCxnSpPr>
        <p:spPr>
          <a:xfrm flipH="1" flipV="1">
            <a:off x="2462089" y="4919662"/>
            <a:ext cx="196232" cy="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5575041"/>
            <a:ext cx="5029199" cy="97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object 2">
            <a:extLst>
              <a:ext uri="{FF2B5EF4-FFF2-40B4-BE49-F238E27FC236}">
                <a16:creationId xmlns:a16="http://schemas.microsoft.com/office/drawing/2014/main" id="{4BB87AE0-0FD3-4E49-8290-425AA2C7FE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9900" y="577850"/>
            <a:ext cx="6781800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335"/>
              </a:lnSpc>
              <a:tabLst>
                <a:tab pos="387350" algn="l"/>
              </a:tabLst>
            </a:pPr>
            <a:r>
              <a:rPr sz="3600" b="0" spc="-325" dirty="0">
                <a:latin typeface="Century Gothic" pitchFamily="34" charset="0"/>
              </a:rPr>
              <a:t>1</a:t>
            </a:r>
            <a:r>
              <a:rPr lang="fr-FR" sz="3600" b="0" spc="-325" dirty="0">
                <a:latin typeface="Century Gothic" pitchFamily="34" charset="0"/>
              </a:rPr>
              <a:t>.</a:t>
            </a:r>
            <a:r>
              <a:rPr sz="3600" b="0" spc="-325" dirty="0">
                <a:latin typeface="Century Gothic" pitchFamily="34" charset="0"/>
              </a:rPr>
              <a:t>	</a:t>
            </a:r>
            <a:r>
              <a:rPr lang="zh-CN" altLang="en-US" sz="3600" b="0" spc="-325" dirty="0">
                <a:latin typeface="Century Gothic" pitchFamily="34" charset="0"/>
              </a:rPr>
              <a:t>部门概况</a:t>
            </a:r>
            <a:endParaRPr sz="3600" b="0" cap="all" spc="10" dirty="0">
              <a:latin typeface="Century Gothic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440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0"/>
          <p:cNvSpPr txBox="1"/>
          <p:nvPr/>
        </p:nvSpPr>
        <p:spPr>
          <a:xfrm>
            <a:off x="469900" y="1263650"/>
            <a:ext cx="92964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4350" indent="-514350">
              <a:buAutoNum type="arabicPeriod"/>
              <a:tabLst>
                <a:tab pos="837565" algn="l"/>
              </a:tabLst>
            </a:pPr>
            <a:r>
              <a:rPr lang="en-US" sz="3200" dirty="0">
                <a:latin typeface="Century Gothic" pitchFamily="34" charset="0"/>
                <a:cs typeface="Arial"/>
              </a:rPr>
              <a:t>4</a:t>
            </a:r>
            <a:r>
              <a:rPr sz="3200" dirty="0">
                <a:latin typeface="Century Gothic" pitchFamily="34" charset="0"/>
                <a:cs typeface="Arial"/>
              </a:rPr>
              <a:t>	</a:t>
            </a:r>
            <a:r>
              <a:rPr lang="zh-CN" altLang="en-US" sz="3200" dirty="0">
                <a:latin typeface="Century Gothic" pitchFamily="34" charset="0"/>
                <a:cs typeface="Arial"/>
              </a:rPr>
              <a:t>客户</a:t>
            </a:r>
            <a:endParaRPr lang="fr-FR" sz="3200" spc="5" dirty="0">
              <a:latin typeface="Century Gothic" pitchFamily="34" charset="0"/>
              <a:cs typeface="Arial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1967662" y="2123813"/>
            <a:ext cx="7859198" cy="1428713"/>
            <a:chOff x="1345361" y="100255"/>
            <a:chExt cx="7155229" cy="785301"/>
          </a:xfrm>
        </p:grpSpPr>
        <p:sp>
          <p:nvSpPr>
            <p:cNvPr id="50" name="同侧圆角矩形 49"/>
            <p:cNvSpPr/>
            <p:nvPr/>
          </p:nvSpPr>
          <p:spPr>
            <a:xfrm rot="5400000">
              <a:off x="4530325" y="-3084709"/>
              <a:ext cx="785301" cy="7155229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51" name="同侧圆角矩形 4"/>
            <p:cNvSpPr/>
            <p:nvPr/>
          </p:nvSpPr>
          <p:spPr>
            <a:xfrm>
              <a:off x="1345362" y="138589"/>
              <a:ext cx="7116894" cy="7086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lvl="1" indent="-228600" algn="just" defTabSz="6223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endParaRPr lang="en-US" sz="1400" kern="1200" dirty="0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22300" y="2025650"/>
            <a:ext cx="1584559" cy="1600200"/>
            <a:chOff x="0" y="2091"/>
            <a:chExt cx="1344830" cy="981627"/>
          </a:xfrm>
        </p:grpSpPr>
        <p:sp>
          <p:nvSpPr>
            <p:cNvPr id="48" name="圆角矩形 47"/>
            <p:cNvSpPr/>
            <p:nvPr/>
          </p:nvSpPr>
          <p:spPr>
            <a:xfrm>
              <a:off x="0" y="2091"/>
              <a:ext cx="1344830" cy="981627"/>
            </a:xfrm>
            <a:prstGeom prst="round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49" name="圆角矩形 6"/>
            <p:cNvSpPr/>
            <p:nvPr/>
          </p:nvSpPr>
          <p:spPr>
            <a:xfrm>
              <a:off x="47919" y="50010"/>
              <a:ext cx="1248992" cy="8857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/>
                <a:t>Construction</a:t>
              </a:r>
              <a:endParaRPr lang="en-US" sz="2000" b="1" kern="1200" dirty="0"/>
            </a:p>
          </p:txBody>
        </p:sp>
      </p:grpSp>
      <p:pic>
        <p:nvPicPr>
          <p:cNvPr id="40" name="Picture 58" descr="C:\Users\Thierry\AppData\Local\Temp\caterpillar_logo_1207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1" y="2365561"/>
            <a:ext cx="1656847" cy="47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610" y="2297792"/>
            <a:ext cx="1143000" cy="526096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716" y="3054318"/>
            <a:ext cx="2787893" cy="307942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48" y="2902533"/>
            <a:ext cx="1951887" cy="649993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62" y="2895090"/>
            <a:ext cx="952500" cy="558139"/>
          </a:xfrm>
          <a:prstGeom prst="rect">
            <a:avLst/>
          </a:prstGeom>
        </p:spPr>
      </p:pic>
      <p:pic>
        <p:nvPicPr>
          <p:cNvPr id="52" name="Picture 55" descr="http://www.autoklad.ua/imgbank/Image/brands/Denso/denso_lo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861" y="2325209"/>
            <a:ext cx="1066800" cy="49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203" y="2963348"/>
            <a:ext cx="878264" cy="4898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511" y="2112353"/>
            <a:ext cx="3168956" cy="941965"/>
          </a:xfrm>
          <a:prstGeom prst="rect">
            <a:avLst/>
          </a:prstGeom>
        </p:spPr>
      </p:pic>
      <p:sp>
        <p:nvSpPr>
          <p:cNvPr id="20" name="object 2">
            <a:extLst>
              <a:ext uri="{FF2B5EF4-FFF2-40B4-BE49-F238E27FC236}">
                <a16:creationId xmlns:a16="http://schemas.microsoft.com/office/drawing/2014/main" id="{23115508-33C7-49C6-9285-2ABE32651174}"/>
              </a:ext>
            </a:extLst>
          </p:cNvPr>
          <p:cNvSpPr txBox="1">
            <a:spLocks/>
          </p:cNvSpPr>
          <p:nvPr/>
        </p:nvSpPr>
        <p:spPr>
          <a:xfrm>
            <a:off x="469900" y="577850"/>
            <a:ext cx="6781800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3335"/>
              </a:lnSpc>
              <a:tabLst>
                <a:tab pos="387350" algn="l"/>
              </a:tabLst>
            </a:pPr>
            <a:r>
              <a:rPr lang="en-US" altLang="zh-CN" sz="3600" kern="0" spc="-325">
                <a:solidFill>
                  <a:sysClr val="windowText" lastClr="000000"/>
                </a:solidFill>
                <a:latin typeface="Century Gothic" pitchFamily="34" charset="0"/>
              </a:rPr>
              <a:t>1.</a:t>
            </a:r>
            <a:r>
              <a:rPr lang="zh-CN" altLang="en-US" sz="3600" kern="0" spc="-325">
                <a:solidFill>
                  <a:sysClr val="windowText" lastClr="000000"/>
                </a:solidFill>
                <a:latin typeface="Century Gothic" pitchFamily="34" charset="0"/>
              </a:rPr>
              <a:t>	部门概况</a:t>
            </a:r>
            <a:endParaRPr lang="zh-CN" altLang="en-US" sz="3600" kern="0" cap="all" spc="10" dirty="0">
              <a:solidFill>
                <a:sysClr val="windowText" lastClr="000000"/>
              </a:solidFill>
              <a:latin typeface="Century Gothic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6400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0"/>
          <p:cNvSpPr txBox="1"/>
          <p:nvPr/>
        </p:nvSpPr>
        <p:spPr>
          <a:xfrm>
            <a:off x="469900" y="1263650"/>
            <a:ext cx="92964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4350" indent="-514350">
              <a:buAutoNum type="arabicPeriod"/>
              <a:tabLst>
                <a:tab pos="837565" algn="l"/>
              </a:tabLst>
            </a:pPr>
            <a:r>
              <a:rPr lang="en-US" altLang="zh-CN" sz="3200" dirty="0">
                <a:latin typeface="Century Gothic" pitchFamily="34" charset="0"/>
                <a:cs typeface="Arial"/>
              </a:rPr>
              <a:t>5</a:t>
            </a:r>
            <a:r>
              <a:rPr sz="3200" dirty="0">
                <a:latin typeface="Century Gothic" pitchFamily="34" charset="0"/>
                <a:cs typeface="Arial"/>
              </a:rPr>
              <a:t>	</a:t>
            </a:r>
            <a:r>
              <a:rPr lang="zh-CN" altLang="en-US" sz="3200" dirty="0">
                <a:latin typeface="Century Gothic" pitchFamily="34" charset="0"/>
                <a:cs typeface="Arial"/>
              </a:rPr>
              <a:t>销售收入</a:t>
            </a:r>
            <a:endParaRPr lang="fr-FR" sz="3200" spc="5" dirty="0">
              <a:latin typeface="Century Gothic" pitchFamily="34" charset="0"/>
              <a:cs typeface="Arial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448035" y="1949450"/>
            <a:ext cx="1327886" cy="35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78" tIns="52139" rIns="104278" bIns="521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fr-FR" altLang="zh-CN" sz="1600" dirty="0">
                <a:latin typeface="Century Gothic" pitchFamily="34" charset="0"/>
              </a:rPr>
              <a:t>Million  USD</a:t>
            </a:r>
            <a:endParaRPr lang="zh-CN" altLang="en-US" sz="1600" dirty="0">
              <a:latin typeface="Century Gothic" pitchFamily="34" charset="0"/>
            </a:endParaRPr>
          </a:p>
        </p:txBody>
      </p:sp>
      <p:graphicFrame>
        <p:nvGraphicFramePr>
          <p:cNvPr id="9" name="图表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9600146"/>
              </p:ext>
            </p:extLst>
          </p:nvPr>
        </p:nvGraphicFramePr>
        <p:xfrm>
          <a:off x="475974" y="2395604"/>
          <a:ext cx="9745647" cy="3744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object 2">
            <a:extLst>
              <a:ext uri="{FF2B5EF4-FFF2-40B4-BE49-F238E27FC236}">
                <a16:creationId xmlns:a16="http://schemas.microsoft.com/office/drawing/2014/main" id="{3D5111E4-F8B0-412B-9810-3FD3BBFF9AD1}"/>
              </a:ext>
            </a:extLst>
          </p:cNvPr>
          <p:cNvSpPr txBox="1">
            <a:spLocks/>
          </p:cNvSpPr>
          <p:nvPr/>
        </p:nvSpPr>
        <p:spPr>
          <a:xfrm>
            <a:off x="469900" y="577850"/>
            <a:ext cx="6781800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3335"/>
              </a:lnSpc>
              <a:tabLst>
                <a:tab pos="387350" algn="l"/>
              </a:tabLst>
            </a:pPr>
            <a:r>
              <a:rPr lang="en-US" altLang="zh-CN" sz="3600" kern="0" spc="-325">
                <a:solidFill>
                  <a:sysClr val="windowText" lastClr="000000"/>
                </a:solidFill>
                <a:latin typeface="Century Gothic" pitchFamily="34" charset="0"/>
              </a:rPr>
              <a:t>1.</a:t>
            </a:r>
            <a:r>
              <a:rPr lang="zh-CN" altLang="en-US" sz="3600" kern="0" spc="-325">
                <a:solidFill>
                  <a:sysClr val="windowText" lastClr="000000"/>
                </a:solidFill>
                <a:latin typeface="Century Gothic" pitchFamily="34" charset="0"/>
              </a:rPr>
              <a:t>	部门概况</a:t>
            </a:r>
            <a:endParaRPr lang="zh-CN" altLang="en-US" sz="3600" kern="0" cap="all" spc="10" dirty="0">
              <a:solidFill>
                <a:sysClr val="windowText" lastClr="000000"/>
              </a:solidFill>
              <a:latin typeface="Century Gothic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8332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622300" y="501650"/>
            <a:ext cx="85344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4984" indent="-502284">
              <a:lnSpc>
                <a:spcPct val="100000"/>
              </a:lnSpc>
              <a:tabLst>
                <a:tab pos="515620" algn="l"/>
              </a:tabLst>
            </a:pPr>
            <a:r>
              <a:rPr lang="zh-CN" altLang="en-US" sz="4400" spc="5" dirty="0">
                <a:latin typeface="Century Gothic" pitchFamily="34" charset="0"/>
                <a:cs typeface="Arial"/>
              </a:rPr>
              <a:t>目录</a:t>
            </a:r>
            <a:endParaRPr lang="fr-FR" sz="4400" spc="5" dirty="0">
              <a:latin typeface="Century Gothic" pitchFamily="34" charset="0"/>
              <a:cs typeface="Arial"/>
            </a:endParaRPr>
          </a:p>
        </p:txBody>
      </p:sp>
      <p:sp>
        <p:nvSpPr>
          <p:cNvPr id="3" name="Rounded Rectangle 12"/>
          <p:cNvSpPr>
            <a:spLocks noChangeArrowheads="1"/>
          </p:cNvSpPr>
          <p:nvPr/>
        </p:nvSpPr>
        <p:spPr bwMode="auto">
          <a:xfrm>
            <a:off x="622300" y="1357313"/>
            <a:ext cx="7991475" cy="5715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CA" altLang="zh-CN" sz="2200">
                <a:solidFill>
                  <a:schemeClr val="bg1"/>
                </a:solidFill>
                <a:latin typeface="Trebuchet MS" pitchFamily="34" charset="0"/>
              </a:rPr>
              <a:t>1</a:t>
            </a:r>
            <a:r>
              <a:rPr lang="en-CA" altLang="zh-CN" sz="2200" dirty="0">
                <a:solidFill>
                  <a:schemeClr val="bg1"/>
                </a:solidFill>
                <a:latin typeface="Trebuchet MS" pitchFamily="34" charset="0"/>
              </a:rPr>
              <a:t>. </a:t>
            </a:r>
            <a:r>
              <a:rPr lang="zh-CN" altLang="en-US" sz="2200">
                <a:solidFill>
                  <a:schemeClr val="bg1"/>
                </a:solidFill>
                <a:latin typeface="Trebuchet MS" pitchFamily="34" charset="0"/>
              </a:rPr>
              <a:t>部门概况</a:t>
            </a:r>
            <a:endParaRPr lang="en-CA" altLang="zh-CN" sz="22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4" name="Rounded Rectangle 13"/>
          <p:cNvSpPr>
            <a:spLocks noChangeArrowheads="1"/>
          </p:cNvSpPr>
          <p:nvPr/>
        </p:nvSpPr>
        <p:spPr bwMode="auto">
          <a:xfrm>
            <a:off x="622300" y="2025650"/>
            <a:ext cx="7991475" cy="571500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CA" altLang="zh-CN" sz="2200" dirty="0">
                <a:solidFill>
                  <a:schemeClr val="bg1"/>
                </a:solidFill>
                <a:latin typeface="Trebuchet MS" pitchFamily="34" charset="0"/>
                <a:ea typeface="宋体" charset="-122"/>
              </a:rPr>
              <a:t>2. </a:t>
            </a:r>
            <a:r>
              <a:rPr lang="zh-CN" altLang="en-US" sz="2200" dirty="0">
                <a:solidFill>
                  <a:schemeClr val="bg1"/>
                </a:solidFill>
                <a:latin typeface="Trebuchet MS" pitchFamily="34" charset="0"/>
                <a:ea typeface="宋体" charset="-122"/>
              </a:rPr>
              <a:t>产</a:t>
            </a:r>
            <a:r>
              <a:rPr lang="zh-CN" altLang="en-US" sz="2200">
                <a:solidFill>
                  <a:schemeClr val="bg1"/>
                </a:solidFill>
                <a:latin typeface="Trebuchet MS" pitchFamily="34" charset="0"/>
                <a:ea typeface="宋体" charset="-122"/>
              </a:rPr>
              <a:t>线简介</a:t>
            </a:r>
            <a:endParaRPr lang="en-CA" altLang="zh-CN" sz="2200" dirty="0">
              <a:solidFill>
                <a:schemeClr val="bg1"/>
              </a:solidFill>
              <a:latin typeface="Trebuchet MS" pitchFamily="34" charset="0"/>
              <a:ea typeface="宋体" charset="-122"/>
            </a:endParaRPr>
          </a:p>
        </p:txBody>
      </p:sp>
      <p:sp>
        <p:nvSpPr>
          <p:cNvPr id="5" name="Rounded Rectangle 13"/>
          <p:cNvSpPr>
            <a:spLocks noChangeArrowheads="1"/>
          </p:cNvSpPr>
          <p:nvPr/>
        </p:nvSpPr>
        <p:spPr bwMode="auto">
          <a:xfrm>
            <a:off x="622300" y="2711450"/>
            <a:ext cx="7991475" cy="5715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CA" altLang="zh-CN" sz="2200" dirty="0">
                <a:solidFill>
                  <a:schemeClr val="bg1"/>
                </a:solidFill>
                <a:latin typeface="Trebuchet MS" pitchFamily="34" charset="0"/>
              </a:rPr>
              <a:t>3. </a:t>
            </a:r>
            <a:r>
              <a:rPr lang="zh-CN" altLang="en-US" sz="2200" dirty="0">
                <a:solidFill>
                  <a:schemeClr val="bg1"/>
                </a:solidFill>
                <a:latin typeface="Trebuchet MS" pitchFamily="34" charset="0"/>
              </a:rPr>
              <a:t>质量</a:t>
            </a:r>
            <a:r>
              <a:rPr lang="en-CA" altLang="zh-CN" sz="2200" dirty="0">
                <a:solidFill>
                  <a:schemeClr val="bg1"/>
                </a:solidFill>
                <a:latin typeface="Trebuchet MS" pitchFamily="34" charset="0"/>
              </a:rPr>
              <a:t>&amp;</a:t>
            </a:r>
            <a:r>
              <a:rPr lang="zh-CN" altLang="en-US" sz="2200" dirty="0">
                <a:solidFill>
                  <a:schemeClr val="bg1"/>
                </a:solidFill>
                <a:latin typeface="Trebuchet MS" pitchFamily="34" charset="0"/>
              </a:rPr>
              <a:t>服务</a:t>
            </a:r>
            <a:endParaRPr lang="en-CA" altLang="zh-CN" sz="22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7" name="Rounded Rectangle 13"/>
          <p:cNvSpPr>
            <a:spLocks noChangeArrowheads="1"/>
          </p:cNvSpPr>
          <p:nvPr/>
        </p:nvSpPr>
        <p:spPr bwMode="auto">
          <a:xfrm>
            <a:off x="622300" y="3397250"/>
            <a:ext cx="7991475" cy="5715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CA" altLang="zh-CN" sz="2200" dirty="0">
                <a:solidFill>
                  <a:schemeClr val="bg1"/>
                </a:solidFill>
                <a:latin typeface="Trebuchet MS" pitchFamily="34" charset="0"/>
              </a:rPr>
              <a:t>4. </a:t>
            </a:r>
            <a:r>
              <a:rPr lang="zh-CN" altLang="en-US" sz="2200" dirty="0">
                <a:solidFill>
                  <a:schemeClr val="bg1"/>
                </a:solidFill>
                <a:latin typeface="Trebuchet MS" pitchFamily="34" charset="0"/>
              </a:rPr>
              <a:t>特点</a:t>
            </a:r>
            <a:endParaRPr lang="en-CA" altLang="zh-CN" sz="22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114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 bwMode="auto">
          <a:xfrm>
            <a:off x="-9551" y="6874594"/>
            <a:ext cx="10702952" cy="68190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marL="228600" indent="-228600" algn="ctr" eaLnBrk="0" hangingPunct="0">
              <a:buFontTx/>
              <a:buAutoNum type="arabicPeriod"/>
            </a:pPr>
            <a:endParaRPr kumimoji="1" lang="zh-CN" altLang="en-US" sz="1400" b="1" dirty="0">
              <a:solidFill>
                <a:schemeClr val="tx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/>
          <a:srcRect r="3324"/>
          <a:stretch/>
        </p:blipFill>
        <p:spPr>
          <a:xfrm>
            <a:off x="3591883" y="4719481"/>
            <a:ext cx="3338993" cy="229888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1544" y="4719481"/>
            <a:ext cx="3372191" cy="2293647"/>
          </a:xfrm>
          <a:prstGeom prst="rect">
            <a:avLst/>
          </a:prstGeom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35" y="4719481"/>
            <a:ext cx="3329201" cy="229364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544" y="2404344"/>
            <a:ext cx="3372191" cy="222589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8944" y="2404344"/>
            <a:ext cx="3351932" cy="222254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109"/>
          <p:cNvSpPr txBox="1">
            <a:spLocks noChangeArrowheads="1"/>
          </p:cNvSpPr>
          <p:nvPr/>
        </p:nvSpPr>
        <p:spPr bwMode="auto">
          <a:xfrm>
            <a:off x="613168" y="7275772"/>
            <a:ext cx="4809732" cy="274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04278" tIns="52139" rIns="104278" bIns="52139"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indent="0" algn="ctr" eaLnBrk="1" hangingPunct="1"/>
            <a:r>
              <a:rPr lang="zh-CN" altLang="en-US" sz="1100" b="1" dirty="0">
                <a:solidFill>
                  <a:schemeClr val="tx2">
                    <a:lumMod val="50000"/>
                  </a:schemeClr>
                </a:solidFill>
              </a:rPr>
              <a:t>☞</a:t>
            </a:r>
            <a:r>
              <a:rPr lang="en-US" altLang="zh-CN" sz="1100" b="1" dirty="0">
                <a:solidFill>
                  <a:schemeClr val="tx2">
                    <a:lumMod val="50000"/>
                  </a:schemeClr>
                </a:solidFill>
              </a:rPr>
              <a:t>2016</a:t>
            </a:r>
            <a:r>
              <a:rPr lang="zh-CN" altLang="en-US" sz="1100" b="1" dirty="0">
                <a:solidFill>
                  <a:schemeClr val="tx2">
                    <a:lumMod val="50000"/>
                  </a:schemeClr>
                </a:solidFill>
              </a:rPr>
              <a:t>年东星为开发</a:t>
            </a:r>
            <a:r>
              <a:rPr lang="en-US" altLang="zh-CN" sz="1100" b="1" dirty="0">
                <a:solidFill>
                  <a:schemeClr val="tx2">
                    <a:lumMod val="50000"/>
                  </a:schemeClr>
                </a:solidFill>
              </a:rPr>
              <a:t>GET</a:t>
            </a:r>
            <a:r>
              <a:rPr lang="zh-CN" altLang="en-US" sz="1100" b="1" dirty="0">
                <a:solidFill>
                  <a:schemeClr val="tx2">
                    <a:lumMod val="50000"/>
                  </a:schemeClr>
                </a:solidFill>
              </a:rPr>
              <a:t>产品专门投资了一台网带炉。</a:t>
            </a:r>
            <a:endParaRPr lang="fr-FR" altLang="fr-FR" sz="1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2700" y="6521450"/>
            <a:ext cx="3561952" cy="457200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数控加工中心</a:t>
            </a:r>
          </a:p>
        </p:txBody>
      </p:sp>
      <p:sp>
        <p:nvSpPr>
          <p:cNvPr id="33" name="圆角矩形 32"/>
          <p:cNvSpPr/>
          <p:nvPr/>
        </p:nvSpPr>
        <p:spPr>
          <a:xfrm>
            <a:off x="234167" y="1035050"/>
            <a:ext cx="2126465" cy="521083"/>
          </a:xfrm>
          <a:prstGeom prst="roundRect">
            <a:avLst/>
          </a:prstGeom>
          <a:solidFill>
            <a:schemeClr val="accent1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latin typeface="Century Gothic" pitchFamily="34" charset="0"/>
              </a:rPr>
              <a:t>下料</a:t>
            </a:r>
          </a:p>
        </p:txBody>
      </p:sp>
      <p:sp>
        <p:nvSpPr>
          <p:cNvPr id="34" name="圆角矩形 33"/>
          <p:cNvSpPr/>
          <p:nvPr/>
        </p:nvSpPr>
        <p:spPr>
          <a:xfrm>
            <a:off x="2679700" y="1035050"/>
            <a:ext cx="2126465" cy="521083"/>
          </a:xfrm>
          <a:prstGeom prst="roundRect">
            <a:avLst/>
          </a:prstGeom>
          <a:solidFill>
            <a:schemeClr val="accent1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latin typeface="Arial"/>
                <a:ea typeface="宋体" pitchFamily="2" charset="-122"/>
              </a:rPr>
              <a:t>调质</a:t>
            </a:r>
            <a:endParaRPr lang="zh-CN" altLang="en-US" dirty="0">
              <a:latin typeface="Century Gothic" pitchFamily="34" charset="0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5125235" y="1035050"/>
            <a:ext cx="2126465" cy="521083"/>
          </a:xfrm>
          <a:prstGeom prst="roundRect">
            <a:avLst/>
          </a:prstGeom>
          <a:solidFill>
            <a:schemeClr val="accent1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latin typeface="Arial"/>
                <a:ea typeface="宋体" pitchFamily="2" charset="-122"/>
              </a:rPr>
              <a:t>火前加工</a:t>
            </a:r>
            <a:endParaRPr lang="en-US" altLang="zh-CN" dirty="0">
              <a:latin typeface="Arial"/>
              <a:ea typeface="宋体" pitchFamily="2" charset="-122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7563635" y="1035050"/>
            <a:ext cx="2126465" cy="521083"/>
          </a:xfrm>
          <a:prstGeom prst="roundRect">
            <a:avLst/>
          </a:prstGeom>
          <a:solidFill>
            <a:schemeClr val="accent1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latin typeface="Arial"/>
                <a:ea typeface="宋体" pitchFamily="2" charset="-122"/>
              </a:rPr>
              <a:t>中频</a:t>
            </a:r>
            <a:endParaRPr lang="en-US" altLang="zh-CN" dirty="0">
              <a:latin typeface="Arial"/>
              <a:ea typeface="宋体" pitchFamily="2" charset="-122"/>
            </a:endParaRPr>
          </a:p>
        </p:txBody>
      </p:sp>
      <p:sp>
        <p:nvSpPr>
          <p:cNvPr id="39" name="右箭头 38"/>
          <p:cNvSpPr/>
          <p:nvPr/>
        </p:nvSpPr>
        <p:spPr>
          <a:xfrm>
            <a:off x="2394202" y="1035050"/>
            <a:ext cx="209298" cy="473712"/>
          </a:xfrm>
          <a:prstGeom prst="rightArrow">
            <a:avLst/>
          </a:prstGeom>
          <a:solidFill>
            <a:schemeClr val="accent1">
              <a:lumMod val="5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0" name="右箭头 39"/>
          <p:cNvSpPr/>
          <p:nvPr/>
        </p:nvSpPr>
        <p:spPr>
          <a:xfrm>
            <a:off x="4832602" y="1035050"/>
            <a:ext cx="209298" cy="521083"/>
          </a:xfrm>
          <a:prstGeom prst="rightArrow">
            <a:avLst/>
          </a:prstGeom>
          <a:solidFill>
            <a:schemeClr val="accent1">
              <a:lumMod val="5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1" name="右箭头 40"/>
          <p:cNvSpPr/>
          <p:nvPr/>
        </p:nvSpPr>
        <p:spPr>
          <a:xfrm>
            <a:off x="7271002" y="1035050"/>
            <a:ext cx="209298" cy="521083"/>
          </a:xfrm>
          <a:prstGeom prst="rightArrow">
            <a:avLst/>
          </a:prstGeom>
          <a:solidFill>
            <a:schemeClr val="accent1">
              <a:lumMod val="5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1" name="燕尾形箭头 50"/>
          <p:cNvSpPr/>
          <p:nvPr/>
        </p:nvSpPr>
        <p:spPr>
          <a:xfrm>
            <a:off x="248433" y="2154597"/>
            <a:ext cx="10210800" cy="175853"/>
          </a:xfrm>
          <a:prstGeom prst="notchedRightArrow">
            <a:avLst>
              <a:gd name="adj1" fmla="val 100000"/>
              <a:gd name="adj2" fmla="val 34061"/>
            </a:avLst>
          </a:prstGeom>
          <a:solidFill>
            <a:schemeClr val="accent3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2" name="右箭头 51"/>
          <p:cNvSpPr/>
          <p:nvPr/>
        </p:nvSpPr>
        <p:spPr>
          <a:xfrm flipH="1">
            <a:off x="7291476" y="1580767"/>
            <a:ext cx="188824" cy="521083"/>
          </a:xfrm>
          <a:prstGeom prst="rightArrow">
            <a:avLst/>
          </a:prstGeom>
          <a:solidFill>
            <a:schemeClr val="accent1">
              <a:lumMod val="5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3" name="圆角矩形 52"/>
          <p:cNvSpPr/>
          <p:nvPr/>
        </p:nvSpPr>
        <p:spPr>
          <a:xfrm>
            <a:off x="7556500" y="1580767"/>
            <a:ext cx="2126465" cy="521083"/>
          </a:xfrm>
          <a:prstGeom prst="roundRect">
            <a:avLst/>
          </a:prstGeom>
          <a:solidFill>
            <a:schemeClr val="accent1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latin typeface="Arial"/>
                <a:ea typeface="宋体" pitchFamily="2" charset="-122"/>
              </a:rPr>
              <a:t>火后加工</a:t>
            </a:r>
            <a:endParaRPr lang="en-US" altLang="zh-CN" dirty="0">
              <a:latin typeface="Arial"/>
              <a:ea typeface="宋体" pitchFamily="2" charset="-122"/>
            </a:endParaRPr>
          </a:p>
        </p:txBody>
      </p:sp>
      <p:sp>
        <p:nvSpPr>
          <p:cNvPr id="54" name="圆角矩形 53"/>
          <p:cNvSpPr/>
          <p:nvPr/>
        </p:nvSpPr>
        <p:spPr>
          <a:xfrm>
            <a:off x="5125235" y="1580767"/>
            <a:ext cx="2126465" cy="521083"/>
          </a:xfrm>
          <a:prstGeom prst="roundRect">
            <a:avLst/>
          </a:prstGeom>
          <a:solidFill>
            <a:schemeClr val="accent1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latin typeface="Century Gothic" pitchFamily="34" charset="0"/>
              </a:rPr>
              <a:t>电镀</a:t>
            </a:r>
          </a:p>
        </p:txBody>
      </p:sp>
      <p:sp>
        <p:nvSpPr>
          <p:cNvPr id="55" name="圆角矩形 54"/>
          <p:cNvSpPr/>
          <p:nvPr/>
        </p:nvSpPr>
        <p:spPr>
          <a:xfrm>
            <a:off x="2679700" y="1580767"/>
            <a:ext cx="2126465" cy="521083"/>
          </a:xfrm>
          <a:prstGeom prst="roundRect">
            <a:avLst/>
          </a:prstGeom>
          <a:solidFill>
            <a:schemeClr val="accent1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latin typeface="Arial"/>
                <a:ea typeface="宋体" pitchFamily="2" charset="-122"/>
              </a:rPr>
              <a:t>焊接</a:t>
            </a:r>
            <a:endParaRPr lang="en-US" altLang="zh-CN" dirty="0">
              <a:latin typeface="Arial"/>
              <a:ea typeface="宋体" pitchFamily="2" charset="-122"/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234167" y="1580767"/>
            <a:ext cx="2126465" cy="521083"/>
          </a:xfrm>
          <a:prstGeom prst="roundRect">
            <a:avLst/>
          </a:prstGeom>
          <a:solidFill>
            <a:schemeClr val="accent1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latin typeface="Arial"/>
                <a:ea typeface="宋体" pitchFamily="2" charset="-122"/>
              </a:rPr>
              <a:t>喷漆</a:t>
            </a:r>
            <a:endParaRPr lang="en-US" altLang="zh-CN" dirty="0">
              <a:latin typeface="Arial"/>
              <a:ea typeface="宋体" pitchFamily="2" charset="-122"/>
            </a:endParaRPr>
          </a:p>
        </p:txBody>
      </p:sp>
      <p:sp>
        <p:nvSpPr>
          <p:cNvPr id="57" name="右箭头 56"/>
          <p:cNvSpPr/>
          <p:nvPr/>
        </p:nvSpPr>
        <p:spPr>
          <a:xfrm flipH="1">
            <a:off x="4853076" y="1580767"/>
            <a:ext cx="188824" cy="521083"/>
          </a:xfrm>
          <a:prstGeom prst="rightArrow">
            <a:avLst/>
          </a:prstGeom>
          <a:solidFill>
            <a:schemeClr val="accent1">
              <a:lumMod val="5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8" name="右箭头 57"/>
          <p:cNvSpPr/>
          <p:nvPr/>
        </p:nvSpPr>
        <p:spPr>
          <a:xfrm flipH="1">
            <a:off x="2414676" y="1580767"/>
            <a:ext cx="188824" cy="521083"/>
          </a:xfrm>
          <a:prstGeom prst="rightArrow">
            <a:avLst/>
          </a:prstGeom>
          <a:solidFill>
            <a:schemeClr val="accent1">
              <a:lumMod val="5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59" name="组合 58"/>
          <p:cNvGrpSpPr/>
          <p:nvPr/>
        </p:nvGrpSpPr>
        <p:grpSpPr>
          <a:xfrm>
            <a:off x="9766297" y="1187452"/>
            <a:ext cx="533403" cy="891498"/>
            <a:chOff x="9537697" y="1187452"/>
            <a:chExt cx="533403" cy="891498"/>
          </a:xfrm>
        </p:grpSpPr>
        <p:sp>
          <p:nvSpPr>
            <p:cNvPr id="60" name="手杖形箭头 59"/>
            <p:cNvSpPr/>
            <p:nvPr/>
          </p:nvSpPr>
          <p:spPr>
            <a:xfrm rot="5400000">
              <a:off x="9423398" y="1301752"/>
              <a:ext cx="762001" cy="533402"/>
            </a:xfrm>
            <a:prstGeom prst="uturnArrow">
              <a:avLst>
                <a:gd name="adj1" fmla="val 50000"/>
                <a:gd name="adj2" fmla="val 25000"/>
                <a:gd name="adj3" fmla="val 0"/>
                <a:gd name="adj4" fmla="val 59057"/>
                <a:gd name="adj5" fmla="val 71722"/>
              </a:avLst>
            </a:prstGeom>
            <a:solidFill>
              <a:schemeClr val="accent1">
                <a:lumMod val="50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1" name="右箭头 60"/>
            <p:cNvSpPr/>
            <p:nvPr/>
          </p:nvSpPr>
          <p:spPr>
            <a:xfrm flipH="1">
              <a:off x="9537697" y="1557867"/>
              <a:ext cx="152400" cy="521083"/>
            </a:xfrm>
            <a:prstGeom prst="rightArrow">
              <a:avLst/>
            </a:prstGeom>
            <a:solidFill>
              <a:schemeClr val="accent1">
                <a:lumMod val="50000"/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43" name="TextBox 12"/>
          <p:cNvSpPr txBox="1">
            <a:spLocks noChangeArrowheads="1"/>
          </p:cNvSpPr>
          <p:nvPr/>
        </p:nvSpPr>
        <p:spPr bwMode="auto">
          <a:xfrm>
            <a:off x="397519" y="393568"/>
            <a:ext cx="4365576" cy="65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78" tIns="52139" rIns="104278" bIns="5213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0" eaLnBrk="1" hangingPunct="1"/>
            <a:r>
              <a:rPr lang="en-US" altLang="zh-CN" sz="3600" dirty="0">
                <a:latin typeface="Century Gothic" pitchFamily="34" charset="0"/>
                <a:cs typeface="Arial"/>
              </a:rPr>
              <a:t>2.1	</a:t>
            </a:r>
            <a:r>
              <a:rPr lang="zh-CN" altLang="en-US" sz="3600" dirty="0">
                <a:latin typeface="Century Gothic" pitchFamily="34" charset="0"/>
                <a:cs typeface="Arial"/>
              </a:rPr>
              <a:t>全工序自主生产</a:t>
            </a:r>
            <a:endParaRPr lang="en-US" altLang="zh-CN" sz="3600" b="1" dirty="0">
              <a:latin typeface="Century Gothic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561952" y="6521450"/>
            <a:ext cx="7131448" cy="457200"/>
            <a:chOff x="3561952" y="6521450"/>
            <a:chExt cx="7131448" cy="457200"/>
          </a:xfrm>
        </p:grpSpPr>
        <p:sp>
          <p:nvSpPr>
            <p:cNvPr id="49" name="矩形 48"/>
            <p:cNvSpPr/>
            <p:nvPr/>
          </p:nvSpPr>
          <p:spPr>
            <a:xfrm>
              <a:off x="3561952" y="6521450"/>
              <a:ext cx="3570500" cy="457200"/>
            </a:xfrm>
            <a:prstGeom prst="rect">
              <a:avLst/>
            </a:prstGeom>
            <a:solidFill>
              <a:schemeClr val="bg1">
                <a:lumMod val="95000"/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深孔钻</a:t>
              </a:r>
            </a:p>
          </p:txBody>
        </p:sp>
        <p:sp>
          <p:nvSpPr>
            <p:cNvPr id="50" name="矩形 49"/>
            <p:cNvSpPr/>
            <p:nvPr/>
          </p:nvSpPr>
          <p:spPr>
            <a:xfrm>
              <a:off x="7132452" y="6521450"/>
              <a:ext cx="3560948" cy="457200"/>
            </a:xfrm>
            <a:prstGeom prst="rect">
              <a:avLst/>
            </a:prstGeom>
            <a:solidFill>
              <a:schemeClr val="bg1">
                <a:lumMod val="95000"/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焊接机器人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335" y="2406097"/>
            <a:ext cx="3329201" cy="222079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58" name="组合 2057"/>
          <p:cNvGrpSpPr/>
          <p:nvPr/>
        </p:nvGrpSpPr>
        <p:grpSpPr>
          <a:xfrm>
            <a:off x="-9552" y="4159250"/>
            <a:ext cx="10702952" cy="457200"/>
            <a:chOff x="1" y="4159250"/>
            <a:chExt cx="10702952" cy="457200"/>
          </a:xfrm>
        </p:grpSpPr>
        <p:sp>
          <p:nvSpPr>
            <p:cNvPr id="42" name="矩形 41"/>
            <p:cNvSpPr/>
            <p:nvPr/>
          </p:nvSpPr>
          <p:spPr>
            <a:xfrm>
              <a:off x="3561952" y="4159250"/>
              <a:ext cx="3570501" cy="457200"/>
            </a:xfrm>
            <a:prstGeom prst="rect">
              <a:avLst/>
            </a:prstGeom>
            <a:solidFill>
              <a:schemeClr val="bg1">
                <a:lumMod val="95000"/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感应调质</a:t>
              </a:r>
            </a:p>
          </p:txBody>
        </p:sp>
        <p:sp>
          <p:nvSpPr>
            <p:cNvPr id="44" name="矩形 43"/>
            <p:cNvSpPr/>
            <p:nvPr/>
          </p:nvSpPr>
          <p:spPr>
            <a:xfrm>
              <a:off x="7132452" y="4159250"/>
              <a:ext cx="3570501" cy="457200"/>
            </a:xfrm>
            <a:prstGeom prst="rect">
              <a:avLst/>
            </a:prstGeom>
            <a:solidFill>
              <a:schemeClr val="bg1">
                <a:lumMod val="95000"/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中频</a:t>
              </a:r>
            </a:p>
          </p:txBody>
        </p:sp>
        <p:sp>
          <p:nvSpPr>
            <p:cNvPr id="2055" name="矩形 2054"/>
            <p:cNvSpPr/>
            <p:nvPr/>
          </p:nvSpPr>
          <p:spPr>
            <a:xfrm>
              <a:off x="1" y="4159250"/>
              <a:ext cx="3561952" cy="457200"/>
            </a:xfrm>
            <a:prstGeom prst="rect">
              <a:avLst/>
            </a:prstGeom>
            <a:solidFill>
              <a:schemeClr val="bg1">
                <a:lumMod val="95000"/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箱式炉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5206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3768</TotalTime>
  <Words>415</Words>
  <Application>Microsoft Office PowerPoint</Application>
  <PresentationFormat>自定义</PresentationFormat>
  <Paragraphs>121</Paragraphs>
  <Slides>15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Microsoft JhengHei UI Light</vt:lpstr>
      <vt:lpstr>MS PGothic</vt:lpstr>
      <vt:lpstr>宋体</vt:lpstr>
      <vt:lpstr>微软雅黑</vt:lpstr>
      <vt:lpstr>Arial</vt:lpstr>
      <vt:lpstr>Calibri</vt:lpstr>
      <vt:lpstr>Century Gothic</vt:lpstr>
      <vt:lpstr>Trebuchet MS</vt:lpstr>
      <vt:lpstr>Office Theme</vt:lpstr>
      <vt:lpstr>Acrobat Document</vt:lpstr>
      <vt:lpstr>PowerPoint 演示文稿</vt:lpstr>
      <vt:lpstr>PowerPoint 演示文稿</vt:lpstr>
      <vt:lpstr>1. 部门概况</vt:lpstr>
      <vt:lpstr>PowerPoint 演示文稿</vt:lpstr>
      <vt:lpstr>1. 部门概况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烟台首钢东星锻压机械事业部简介 Yantai Shougang Dongxing Forging Machinery Department Introduction</dc:title>
  <dc:creator>Thierry Jonckheere</dc:creator>
  <cp:lastModifiedBy>Administrator</cp:lastModifiedBy>
  <cp:revision>439</cp:revision>
  <dcterms:created xsi:type="dcterms:W3CDTF">2015-09-15T12:57:18Z</dcterms:created>
  <dcterms:modified xsi:type="dcterms:W3CDTF">2018-09-20T04:48:12Z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2015-09-06T00:00:00Z</vt:filetime>
  </property>
  <property fmtid="{D5CDD505-2E9C-101B-9397-08002B2CF9AE}" pid="3" name="LastSaved">
    <vt:filetime>2015-09-15T00:00:00Z</vt:filetime>
  </property>
</Properties>
</file>